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62" r:id="rId5"/>
    <p:sldId id="264" r:id="rId6"/>
    <p:sldId id="265" r:id="rId7"/>
    <p:sldId id="266" r:id="rId8"/>
    <p:sldId id="263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3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62" autoAdjust="0"/>
    <p:restoredTop sz="99885" autoAdjust="0"/>
  </p:normalViewPr>
  <p:slideViewPr>
    <p:cSldViewPr>
      <p:cViewPr varScale="1">
        <p:scale>
          <a:sx n="116" d="100"/>
          <a:sy n="11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image" Target="../media/image37.wmf"/><Relationship Id="rId1" Type="http://schemas.openxmlformats.org/officeDocument/2006/relationships/image" Target="../media/image64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66.wmf"/><Relationship Id="rId9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15.w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9.wmf"/><Relationship Id="rId7" Type="http://schemas.openxmlformats.org/officeDocument/2006/relationships/image" Target="../media/image62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1.wmf"/><Relationship Id="rId5" Type="http://schemas.openxmlformats.org/officeDocument/2006/relationships/image" Target="../media/image48.wmf"/><Relationship Id="rId4" Type="http://schemas.openxmlformats.org/officeDocument/2006/relationships/image" Target="../media/image60.wmf"/><Relationship Id="rId9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8D2E4-6729-4C31-969A-30DA402E2B8A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0AAA2-84F9-4CC4-9C51-E6697EB33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AAA2-84F9-4CC4-9C51-E6697EB33F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AAA2-84F9-4CC4-9C51-E6697EB33F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AAA2-84F9-4CC4-9C51-E6697EB33F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AAA2-84F9-4CC4-9C51-E6697EB33F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AAA2-84F9-4CC4-9C51-E6697EB33F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AAA2-84F9-4CC4-9C51-E6697EB33F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AAA2-84F9-4CC4-9C51-E6697EB33F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AAA2-84F9-4CC4-9C51-E6697EB33F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AAA2-84F9-4CC4-9C51-E6697EB33F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AAA2-84F9-4CC4-9C51-E6697EB33F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AAA2-84F9-4CC4-9C51-E6697EB33F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0AAA2-84F9-4CC4-9C51-E6697EB33F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CD1B-7DD7-4C39-9435-B90CFAE36F3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4379-280F-4E4B-A9FB-D8A7773E3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CD1B-7DD7-4C39-9435-B90CFAE36F3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4379-280F-4E4B-A9FB-D8A7773E3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CD1B-7DD7-4C39-9435-B90CFAE36F3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4379-280F-4E4B-A9FB-D8A7773E3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CD1B-7DD7-4C39-9435-B90CFAE36F3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4379-280F-4E4B-A9FB-D8A7773E3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CD1B-7DD7-4C39-9435-B90CFAE36F3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4379-280F-4E4B-A9FB-D8A7773E3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CD1B-7DD7-4C39-9435-B90CFAE36F3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4379-280F-4E4B-A9FB-D8A7773E3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CD1B-7DD7-4C39-9435-B90CFAE36F3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4379-280F-4E4B-A9FB-D8A7773E3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CD1B-7DD7-4C39-9435-B90CFAE36F3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4379-280F-4E4B-A9FB-D8A7773E3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CD1B-7DD7-4C39-9435-B90CFAE36F3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4379-280F-4E4B-A9FB-D8A7773E3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CD1B-7DD7-4C39-9435-B90CFAE36F3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4379-280F-4E4B-A9FB-D8A7773E3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CD1B-7DD7-4C39-9435-B90CFAE36F3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4379-280F-4E4B-A9FB-D8A7773E3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9CD1B-7DD7-4C39-9435-B90CFAE36F39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14379-280F-4E4B-A9FB-D8A7773E3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70.jpe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68.bin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6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3.bin"/><Relationship Id="rId4" Type="http://schemas.openxmlformats.org/officeDocument/2006/relationships/image" Target="../media/image56.png"/><Relationship Id="rId9" Type="http://schemas.openxmlformats.org/officeDocument/2006/relationships/oleObject" Target="../embeddings/oleObject52.bin"/><Relationship Id="rId14" Type="http://schemas.openxmlformats.org/officeDocument/2006/relationships/oleObject" Target="../embeddings/oleObject5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800" b="1" kern="0" baseline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   </a:t>
            </a:r>
            <a:br>
              <a:rPr lang="en-US" sz="800" b="1" kern="0" baseline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n-US" sz="800" b="1" kern="0" baseline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endParaRPr lang="en-US" sz="800" b="1" kern="0" baseline="0" dirty="0" smtClean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>
              <a:defRPr/>
            </a:pPr>
            <a:endParaRPr lang="en-US" sz="800" b="1" kern="0" dirty="0">
              <a:solidFill>
                <a:schemeClr val="bg1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Spin waves and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magnons</a:t>
            </a:r>
            <a:endParaRPr lang="en-US" sz="32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b="1" kern="0" baseline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en-US" b="1" kern="0" baseline="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</a:br>
            <a:endParaRPr lang="en-US" i="1" kern="0" baseline="0" dirty="0">
              <a:solidFill>
                <a:srgbClr val="FF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2052" y="1125748"/>
            <a:ext cx="883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Consider an almost perfectly ordered ferromagnet at low temperatures T&lt;&lt;</a:t>
            </a:r>
            <a:r>
              <a:rPr lang="en-US" dirty="0" err="1" smtClean="0">
                <a:latin typeface="Comic Sans MS" pitchFamily="66" charset="0"/>
              </a:rPr>
              <a:t>T</a:t>
            </a:r>
            <a:r>
              <a:rPr lang="en-US" baseline="-25000" dirty="0" err="1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57400" y="1600200"/>
            <a:ext cx="1906588" cy="1406898"/>
            <a:chOff x="456406" y="1717302"/>
            <a:chExt cx="1906588" cy="1406898"/>
          </a:xfrm>
        </p:grpSpPr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266700" y="29329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646906" y="293211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1028700" y="29329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1408906" y="293211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1790700" y="29329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2170906" y="293211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267494" y="23995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647700" y="239871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1029494" y="23995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1409700" y="239871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1791494" y="23995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2171700" y="239871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267494" y="190780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647700" y="1907008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1029494" y="190780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1409700" y="1907008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1791494" y="190780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2171700" y="1907008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76200" y="1201948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94886" y="1963948"/>
            <a:ext cx="1560766" cy="1453384"/>
            <a:chOff x="94886" y="1963948"/>
            <a:chExt cx="1560766" cy="1453384"/>
          </a:xfrm>
        </p:grpSpPr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-228600" y="2590800"/>
              <a:ext cx="1219994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04800" y="3124200"/>
              <a:ext cx="1295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342900" y="2552700"/>
              <a:ext cx="609600" cy="533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371600" y="30480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0" y="243840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4886" y="1963948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381000" y="2514600"/>
            <a:ext cx="2057400" cy="6096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438400" y="2362200"/>
          <a:ext cx="228600" cy="298938"/>
        </p:xfrm>
        <a:graphic>
          <a:graphicData uri="http://schemas.openxmlformats.org/presentationml/2006/ole">
            <p:oleObj spid="_x0000_s4097" name="Equation" r:id="rId4" imgW="164880" imgH="215640" progId="Equation.DSMT4">
              <p:embed/>
            </p:oleObj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114800" y="1624644"/>
            <a:ext cx="736122" cy="421088"/>
            <a:chOff x="4114800" y="1624644"/>
            <a:chExt cx="736122" cy="421088"/>
          </a:xfrm>
        </p:grpSpPr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4546122" y="1624644"/>
            <a:ext cx="304800" cy="397933"/>
          </p:xfrm>
          <a:graphic>
            <a:graphicData uri="http://schemas.openxmlformats.org/presentationml/2006/ole">
              <p:oleObj spid="_x0000_s4098" name="Equation" r:id="rId5" imgW="164880" imgH="215640" progId="Equation.DSMT4">
                <p:embed/>
              </p:oleObj>
            </a:graphicData>
          </a:graphic>
        </p:graphicFrame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4114800" y="1676400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At</a:t>
              </a:r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4800600" y="1643330"/>
            <a:ext cx="43434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Comic Sans MS" pitchFamily="66" charset="0"/>
              </a:rPr>
              <a:t>magnetic moment characterized by spin:</a:t>
            </a:r>
            <a:endParaRPr lang="en-US" sz="1700" dirty="0">
              <a:latin typeface="Comic Sans MS" pitchFamily="66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191000" y="2057400"/>
          <a:ext cx="1887537" cy="496888"/>
        </p:xfrm>
        <a:graphic>
          <a:graphicData uri="http://schemas.openxmlformats.org/presentationml/2006/ole">
            <p:oleObj spid="_x0000_s4099" name="Equation" r:id="rId6" imgW="1066680" imgH="279360" progId="Equation.DSMT4">
              <p:embed/>
            </p:oleObj>
          </a:graphicData>
        </a:graphic>
      </p:graphicFrame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1981200" y="3200400"/>
            <a:ext cx="78486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Comic Sans MS" pitchFamily="66" charset="0"/>
              </a:rPr>
              <a:t>Interaction between spins and magnetic field given by Hamiltonian</a:t>
            </a:r>
            <a:endParaRPr lang="en-US" sz="1700" dirty="0">
              <a:latin typeface="Comic Sans MS" pitchFamily="66" charset="0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057400" y="3581400"/>
          <a:ext cx="3752850" cy="631825"/>
        </p:xfrm>
        <a:graphic>
          <a:graphicData uri="http://schemas.openxmlformats.org/presentationml/2006/ole">
            <p:oleObj spid="_x0000_s4100" name="Equation" r:id="rId7" imgW="2120760" imgH="355320" progId="Equation.DSMT4">
              <p:embed/>
            </p:oleObj>
          </a:graphicData>
        </a:graphic>
      </p:graphicFrame>
      <p:sp>
        <p:nvSpPr>
          <p:cNvPr id="49" name="Arc 48"/>
          <p:cNvSpPr/>
          <p:nvPr/>
        </p:nvSpPr>
        <p:spPr>
          <a:xfrm rot="13649749" flipH="1">
            <a:off x="2998938" y="1905010"/>
            <a:ext cx="762000" cy="685800"/>
          </a:xfrm>
          <a:prstGeom prst="arc">
            <a:avLst>
              <a:gd name="adj1" fmla="val 16975799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216218" y="221986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endParaRPr lang="en-US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81000" y="4283285"/>
            <a:ext cx="2133600" cy="728663"/>
            <a:chOff x="381000" y="4283285"/>
            <a:chExt cx="2133600" cy="728663"/>
          </a:xfrm>
        </p:grpSpPr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381000" y="4283285"/>
              <a:ext cx="1905000" cy="7286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457200" y="4434251"/>
              <a:ext cx="2057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omic Sans MS" pitchFamily="66" charset="0"/>
                </a:rPr>
                <a:t>Spin waves</a:t>
              </a:r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:</a:t>
              </a:r>
              <a:endParaRPr lang="en-US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2286000" y="4343400"/>
            <a:ext cx="6858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Comic Sans MS" pitchFamily="66" charset="0"/>
              </a:rPr>
              <a:t>Thermal properties of ferromagnet determined at </a:t>
            </a:r>
            <a:r>
              <a:rPr lang="en-US" sz="1600" dirty="0" smtClean="0">
                <a:latin typeface="Comic Sans MS" pitchFamily="66" charset="0"/>
              </a:rPr>
              <a:t>T&lt;&lt;</a:t>
            </a:r>
            <a:r>
              <a:rPr lang="en-US" sz="1600" dirty="0" err="1" smtClean="0">
                <a:latin typeface="Comic Sans MS" pitchFamily="66" charset="0"/>
              </a:rPr>
              <a:t>T</a:t>
            </a:r>
            <a:r>
              <a:rPr lang="en-US" sz="1600" baseline="-25000" dirty="0" err="1" smtClean="0">
                <a:latin typeface="Comic Sans MS" pitchFamily="66" charset="0"/>
              </a:rPr>
              <a:t>c</a:t>
            </a:r>
            <a:r>
              <a:rPr lang="en-US" sz="1600" dirty="0" smtClean="0">
                <a:latin typeface="Comic Sans MS" pitchFamily="66" charset="0"/>
              </a:rPr>
              <a:t> by low </a:t>
            </a:r>
          </a:p>
          <a:p>
            <a:r>
              <a:rPr lang="en-US" sz="1600" dirty="0" smtClean="0">
                <a:latin typeface="Comic Sans MS" pitchFamily="66" charset="0"/>
              </a:rPr>
              <a:t>energy excitations, quantized spin waves </a:t>
            </a:r>
            <a:r>
              <a:rPr lang="en-US" sz="1700" dirty="0" smtClean="0">
                <a:latin typeface="Comic Sans MS" pitchFamily="66" charset="0"/>
              </a:rPr>
              <a:t>  </a:t>
            </a:r>
            <a:endParaRPr lang="en-US" sz="1700" dirty="0">
              <a:latin typeface="Comic Sans MS" pitchFamily="66" charset="0"/>
            </a:endParaRP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304800" y="5181600"/>
            <a:ext cx="937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Strategy similar to photons and phonons</a:t>
            </a:r>
          </a:p>
          <a:p>
            <a:r>
              <a:rPr lang="en-US" dirty="0" smtClean="0">
                <a:latin typeface="Comic Sans MS" pitchFamily="66" charset="0"/>
              </a:rPr>
              <a:t>Phonons: 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classical dynamical problem provides correct </a:t>
            </a:r>
            <a:r>
              <a:rPr lang="en-US" sz="1600" dirty="0" err="1" smtClean="0">
                <a:solidFill>
                  <a:srgbClr val="00B050"/>
                </a:solidFill>
                <a:latin typeface="Comic Sans MS" pitchFamily="66" charset="0"/>
              </a:rPr>
              <a:t>eigenfrequencies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of </a:t>
            </a:r>
            <a:r>
              <a:rPr lang="en-US" sz="1600" dirty="0" err="1" smtClean="0">
                <a:solidFill>
                  <a:srgbClr val="00B050"/>
                </a:solidFill>
                <a:latin typeface="Comic Sans MS" pitchFamily="66" charset="0"/>
              </a:rPr>
              <a:t>eigenmodes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en-US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7" name="AutoShape 7"/>
          <p:cNvSpPr>
            <a:spLocks noChangeArrowheads="1"/>
          </p:cNvSpPr>
          <p:nvPr/>
        </p:nvSpPr>
        <p:spPr bwMode="auto">
          <a:xfrm>
            <a:off x="457200" y="5943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762000" y="5893278"/>
            <a:ext cx="937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classical spin wave dynamical problem provides correct </a:t>
            </a:r>
            <a:r>
              <a:rPr lang="en-US" sz="1600" dirty="0" err="1" smtClean="0">
                <a:solidFill>
                  <a:srgbClr val="00B050"/>
                </a:solidFill>
                <a:latin typeface="Comic Sans MS" pitchFamily="66" charset="0"/>
              </a:rPr>
              <a:t>eigenfrequencies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of </a:t>
            </a:r>
            <a:r>
              <a:rPr lang="en-US" sz="1600" dirty="0" err="1" smtClean="0">
                <a:solidFill>
                  <a:srgbClr val="00B050"/>
                </a:solidFill>
                <a:latin typeface="Comic Sans MS" pitchFamily="66" charset="0"/>
              </a:rPr>
              <a:t>eigenmodes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endParaRPr lang="en-US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762000" y="6172200"/>
            <a:ext cx="838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With the dispersion relation for spin waves </a:t>
            </a:r>
            <a:endParaRPr lang="en-US" sz="1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0" name="AutoShape 7"/>
          <p:cNvSpPr>
            <a:spLocks noChangeArrowheads="1"/>
          </p:cNvSpPr>
          <p:nvPr/>
        </p:nvSpPr>
        <p:spPr bwMode="auto">
          <a:xfrm>
            <a:off x="5079522" y="6239774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1524000" y="6477000"/>
            <a:ext cx="59436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700" dirty="0" err="1" smtClean="0">
                <a:latin typeface="Comic Sans MS" pitchFamily="66" charset="0"/>
              </a:rPr>
              <a:t>Thermadynamics</a:t>
            </a:r>
            <a:r>
              <a:rPr lang="en-US" sz="1700" dirty="0" smtClean="0">
                <a:latin typeface="Comic Sans MS" pitchFamily="66" charset="0"/>
              </a:rPr>
              <a:t> using quantized spin waves: </a:t>
            </a:r>
            <a:r>
              <a:rPr lang="en-US" sz="1700" b="1" dirty="0" err="1" smtClean="0">
                <a:solidFill>
                  <a:srgbClr val="FF0000"/>
                </a:solidFill>
                <a:latin typeface="Comic Sans MS" pitchFamily="66" charset="0"/>
              </a:rPr>
              <a:t>magnons</a:t>
            </a:r>
            <a:r>
              <a:rPr lang="en-US" sz="1700" dirty="0" smtClean="0">
                <a:latin typeface="Comic Sans MS" pitchFamily="66" charset="0"/>
              </a:rPr>
              <a:t> </a:t>
            </a:r>
            <a:endParaRPr lang="en-US" sz="17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45" grpId="0"/>
      <p:bldP spid="47" grpId="0"/>
      <p:bldP spid="49" grpId="0" animBg="1"/>
      <p:bldP spid="50" grpId="0"/>
      <p:bldP spid="54" grpId="0"/>
      <p:bldP spid="55" grpId="0"/>
      <p:bldP spid="57" grpId="0" animBg="1"/>
      <p:bldP spid="58" grpId="0"/>
      <p:bldP spid="59" grpId="0"/>
      <p:bldP spid="60" grpId="0" animBg="1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66800" y="5257800"/>
            <a:ext cx="5715000" cy="1447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33400" y="381000"/>
            <a:ext cx="739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Now let’s calculate M(T) with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magnon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dispersion at T-&gt;0</a:t>
            </a: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28600" y="1143000"/>
          <a:ext cx="3035300" cy="822325"/>
        </p:xfrm>
        <a:graphic>
          <a:graphicData uri="http://schemas.openxmlformats.org/presentationml/2006/ole">
            <p:oleObj spid="_x0000_s50178" name="Equation" r:id="rId4" imgW="1790640" imgH="482400" progId="Equation.DSMT4">
              <p:embed/>
            </p:oleObj>
          </a:graphicData>
        </a:graphic>
      </p:graphicFrame>
      <p:graphicFrame>
        <p:nvGraphicFramePr>
          <p:cNvPr id="4" name="Object 21"/>
          <p:cNvGraphicFramePr>
            <a:graphicFrameLocks noChangeAspect="1"/>
          </p:cNvGraphicFramePr>
          <p:nvPr/>
        </p:nvGraphicFramePr>
        <p:xfrm>
          <a:off x="4191000" y="1143000"/>
          <a:ext cx="2333459" cy="761999"/>
        </p:xfrm>
        <a:graphic>
          <a:graphicData uri="http://schemas.openxmlformats.org/presentationml/2006/ole">
            <p:oleObj spid="_x0000_s50179" name="Equation" r:id="rId5" imgW="1320480" imgH="431640" progId="Equation.DSMT4">
              <p:embed/>
            </p:oleObj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7391400" y="1295400"/>
          <a:ext cx="1266825" cy="355600"/>
        </p:xfrm>
        <a:graphic>
          <a:graphicData uri="http://schemas.openxmlformats.org/presentationml/2006/ole">
            <p:oleObj spid="_x0000_s50180" name="Equation" r:id="rId6" imgW="723600" imgH="203040" progId="Equation.DSMT4">
              <p:embed/>
            </p:oleObj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352800" y="13716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629400" y="12954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and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04800" y="2590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914400" y="2362200"/>
          <a:ext cx="4756150" cy="779462"/>
        </p:xfrm>
        <a:graphic>
          <a:graphicData uri="http://schemas.openxmlformats.org/presentationml/2006/ole">
            <p:oleObj spid="_x0000_s50181" name="Equation" r:id="rId7" imgW="2806560" imgH="457200" progId="Equation.DSMT4">
              <p:embed/>
            </p:oleObj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3521584"/>
            <a:ext cx="1507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Again with</a:t>
            </a:r>
          </a:p>
        </p:txBody>
      </p:sp>
      <p:graphicFrame>
        <p:nvGraphicFramePr>
          <p:cNvPr id="11" name="Object 17"/>
          <p:cNvGraphicFramePr>
            <a:graphicFrameLocks noChangeAspect="1"/>
          </p:cNvGraphicFramePr>
          <p:nvPr/>
        </p:nvGraphicFramePr>
        <p:xfrm>
          <a:off x="1735869" y="3276600"/>
          <a:ext cx="2286000" cy="772204"/>
        </p:xfrm>
        <a:graphic>
          <a:graphicData uri="http://schemas.openxmlformats.org/presentationml/2006/ole">
            <p:oleObj spid="_x0000_s50182" name="Equation" r:id="rId8" imgW="1473120" imgH="495000" progId="Equation.DSMT4">
              <p:embed/>
            </p:oleObj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250469" y="3521584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and hence</a:t>
            </a:r>
          </a:p>
        </p:txBody>
      </p:sp>
      <p:graphicFrame>
        <p:nvGraphicFramePr>
          <p:cNvPr id="13" name="Object 18"/>
          <p:cNvGraphicFramePr>
            <a:graphicFrameLocks noChangeAspect="1"/>
          </p:cNvGraphicFramePr>
          <p:nvPr/>
        </p:nvGraphicFramePr>
        <p:xfrm>
          <a:off x="5715000" y="3326028"/>
          <a:ext cx="1419225" cy="750888"/>
        </p:xfrm>
        <a:graphic>
          <a:graphicData uri="http://schemas.openxmlformats.org/presentationml/2006/ole">
            <p:oleObj spid="_x0000_s50183" name="Equation" r:id="rId9" imgW="914400" imgH="482400" progId="Equation.DSMT4">
              <p:embed/>
            </p:oleObj>
          </a:graphicData>
        </a:graphic>
      </p:graphicFrame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57200" y="4716162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1046163" y="4376738"/>
          <a:ext cx="4797425" cy="865187"/>
        </p:xfrm>
        <a:graphic>
          <a:graphicData uri="http://schemas.openxmlformats.org/presentationml/2006/ole">
            <p:oleObj spid="_x0000_s50184" name="Equation" r:id="rId10" imgW="2831760" imgH="507960" progId="Equation.DSMT4">
              <p:embed/>
            </p:oleObj>
          </a:graphicData>
        </a:graphic>
      </p:graphicFrame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57200" y="5638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1066800" y="5334000"/>
          <a:ext cx="5464175" cy="865188"/>
        </p:xfrm>
        <a:graphic>
          <a:graphicData uri="http://schemas.openxmlformats.org/presentationml/2006/ole">
            <p:oleObj spid="_x0000_s50185" name="Equation" r:id="rId11" imgW="3225600" imgH="507960" progId="Equation.DSMT4">
              <p:embed/>
            </p:oleObj>
          </a:graphicData>
        </a:graphic>
      </p:graphicFrame>
      <p:sp>
        <p:nvSpPr>
          <p:cNvPr id="18" name="Right Brace 17"/>
          <p:cNvSpPr/>
          <p:nvPr/>
        </p:nvSpPr>
        <p:spPr>
          <a:xfrm rot="5400000">
            <a:off x="2324100" y="5600700"/>
            <a:ext cx="2286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2057400" y="6172200"/>
          <a:ext cx="705465" cy="533400"/>
        </p:xfrm>
        <a:graphic>
          <a:graphicData uri="http://schemas.openxmlformats.org/presentationml/2006/ole">
            <p:oleObj spid="_x0000_s50186" name="Equation" r:id="rId12" imgW="520560" imgH="393480" progId="Equation.DSMT4">
              <p:embed/>
            </p:oleObj>
          </a:graphicData>
        </a:graphic>
      </p:graphicFrame>
      <p:pic>
        <p:nvPicPr>
          <p:cNvPr id="50188" name="Picture 12" descr="http://www.nobel-winners.com/Physics/felix_bloch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5105400"/>
            <a:ext cx="952500" cy="1152526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6934200" y="6211669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Felix Bloch</a:t>
            </a:r>
            <a:br>
              <a:rPr lang="en-US" sz="1200" b="1" dirty="0" smtClean="0">
                <a:solidFill>
                  <a:srgbClr val="00B050"/>
                </a:solidFill>
              </a:rPr>
            </a:br>
            <a:r>
              <a:rPr lang="en-US" sz="1200" b="1" dirty="0" smtClean="0">
                <a:solidFill>
                  <a:srgbClr val="00B050"/>
                </a:solidFill>
              </a:rPr>
              <a:t>(1905 - 1983)</a:t>
            </a:r>
          </a:p>
          <a:p>
            <a:r>
              <a:rPr lang="en-US" sz="1200" b="1" dirty="0" smtClean="0">
                <a:solidFill>
                  <a:srgbClr val="00B050"/>
                </a:solidFill>
              </a:rPr>
              <a:t>Nobel Prize in 1952 for NMR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2676" y="473676"/>
            <a:ext cx="228600" cy="228600"/>
          </a:xfrm>
          <a:prstGeom prst="ellips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6" grpId="0"/>
      <p:bldP spid="7" grpId="0"/>
      <p:bldP spid="8" grpId="0" animBg="1"/>
      <p:bldP spid="10" grpId="0"/>
      <p:bldP spid="12" grpId="0"/>
      <p:bldP spid="14" grpId="0" animBg="1"/>
      <p:bldP spid="16" grpId="0" animBg="1"/>
      <p:bldP spid="18" grpId="0" animBg="1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3400" y="158917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Modern research example: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Bloch’s T</a:t>
            </a:r>
            <a:r>
              <a:rPr lang="en-US" b="1" baseline="30000" dirty="0" smtClean="0">
                <a:solidFill>
                  <a:srgbClr val="0070C0"/>
                </a:solidFill>
                <a:latin typeface="Comic Sans MS" pitchFamily="66" charset="0"/>
              </a:rPr>
              <a:t>3/2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-law widely applicable also in exotic systems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7010400" cy="305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490027"/>
            <a:ext cx="4953000" cy="329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28600" y="228600"/>
            <a:ext cx="228600" cy="228600"/>
          </a:xfrm>
          <a:prstGeom prst="ellips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228600"/>
            <a:ext cx="8915400" cy="728663"/>
            <a:chOff x="990600" y="228600"/>
            <a:chExt cx="7162800" cy="728663"/>
          </a:xfrm>
        </p:grpSpPr>
        <p:sp>
          <p:nvSpPr>
            <p:cNvPr id="3" name="Rectangle 26"/>
            <p:cNvSpPr>
              <a:spLocks noChangeArrowheads="1"/>
            </p:cNvSpPr>
            <p:nvPr/>
          </p:nvSpPr>
          <p:spPr bwMode="auto">
            <a:xfrm>
              <a:off x="990600" y="228600"/>
              <a:ext cx="7162800" cy="7286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1296703" y="376535"/>
              <a:ext cx="685669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Spin waves and phase transitions: Goldstone excitations </a:t>
              </a:r>
              <a:endParaRPr lang="en-US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3400" y="1230868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A stability analysis against long wavelength fluctuations gives hints for the possible existence of a long range ordered phase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1323544"/>
            <a:ext cx="228600" cy="228600"/>
          </a:xfrm>
          <a:prstGeom prst="ellips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09600" y="1905000"/>
          <a:ext cx="1933575" cy="631825"/>
        </p:xfrm>
        <a:graphic>
          <a:graphicData uri="http://schemas.openxmlformats.org/presentationml/2006/ole">
            <p:oleObj spid="_x0000_s55298" name="Equation" r:id="rId4" imgW="1091880" imgH="355320" progId="Equation.DSMT4">
              <p:embed/>
            </p:oleObj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14600" y="18288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Heisenberg Hamiltonian example for continuous rotational symmetry which can be spontaneously broken depending on the dimension, d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29400" y="2514600"/>
            <a:ext cx="1447800" cy="228600"/>
            <a:chOff x="2819400" y="3124994"/>
            <a:chExt cx="1905794" cy="381794"/>
          </a:xfrm>
        </p:grpSpPr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2629694" y="3315494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3009900" y="3314700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3391694" y="3315494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3771900" y="3314700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4153694" y="3315494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4533900" y="3314700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8305800" y="2438400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d=1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629400" y="3048000"/>
            <a:ext cx="1464276" cy="838200"/>
            <a:chOff x="6248400" y="3810000"/>
            <a:chExt cx="1464276" cy="838200"/>
          </a:xfrm>
        </p:grpSpPr>
        <p:grpSp>
          <p:nvGrpSpPr>
            <p:cNvPr id="37" name="Group 36"/>
            <p:cNvGrpSpPr/>
            <p:nvPr/>
          </p:nvGrpSpPr>
          <p:grpSpPr>
            <a:xfrm>
              <a:off x="6248400" y="3810000"/>
              <a:ext cx="1447800" cy="228600"/>
              <a:chOff x="2819400" y="3124994"/>
              <a:chExt cx="1905794" cy="381794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5400000" flipH="1" flipV="1">
                <a:off x="2629694" y="3315494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5400000" flipH="1" flipV="1">
                <a:off x="3009900" y="3314700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5400000" flipH="1" flipV="1">
                <a:off x="3391694" y="3315494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 flipH="1" flipV="1">
                <a:off x="3771900" y="3314700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5400000" flipH="1" flipV="1">
                <a:off x="4153694" y="3315494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5400000" flipH="1" flipV="1">
                <a:off x="4533900" y="3314700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6248400" y="4114800"/>
              <a:ext cx="1447800" cy="228600"/>
              <a:chOff x="2819400" y="3124994"/>
              <a:chExt cx="1905794" cy="381794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rot="5400000" flipH="1" flipV="1">
                <a:off x="2629694" y="3315494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 flipH="1" flipV="1">
                <a:off x="3009900" y="3314700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 flipH="1" flipV="1">
                <a:off x="3391694" y="3315494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 flipH="1" flipV="1">
                <a:off x="3771900" y="3314700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 flipH="1" flipV="1">
                <a:off x="4153694" y="3315494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 flipH="1" flipV="1">
                <a:off x="4533900" y="3314700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6264876" y="4419600"/>
              <a:ext cx="1447800" cy="228600"/>
              <a:chOff x="2819400" y="3124994"/>
              <a:chExt cx="1905794" cy="381794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rot="5400000" flipH="1" flipV="1">
                <a:off x="2629694" y="3315494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5400000" flipH="1" flipV="1">
                <a:off x="3009900" y="3314700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5400000" flipH="1" flipV="1">
                <a:off x="3391694" y="3315494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5400000" flipH="1" flipV="1">
                <a:off x="3771900" y="3314700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5400000" flipH="1" flipV="1">
                <a:off x="4153694" y="3315494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5400000" flipH="1" flipV="1">
                <a:off x="4533900" y="3314700"/>
                <a:ext cx="3810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8305800" y="3200400"/>
            <a:ext cx="76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d=2</a:t>
            </a: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609600" y="3352800"/>
            <a:ext cx="441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Let’s have a look to spin wave approach for  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609600" y="3768725"/>
          <a:ext cx="2582862" cy="346075"/>
        </p:xfrm>
        <a:graphic>
          <a:graphicData uri="http://schemas.openxmlformats.org/presentationml/2006/ole">
            <p:oleObj spid="_x0000_s55299" name="Equation" r:id="rId5" imgW="1523880" imgH="203040" progId="Equation.DSMT4">
              <p:embed/>
            </p:oleObj>
          </a:graphicData>
        </a:graphic>
      </p:graphicFrame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609600" y="4114800"/>
            <a:ext cx="358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in various spatial dimensions </a:t>
            </a:r>
            <a:r>
              <a:rPr lang="en-US" sz="1600" b="1" i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609600" y="4724400"/>
          <a:ext cx="3035300" cy="822325"/>
        </p:xfrm>
        <a:graphic>
          <a:graphicData uri="http://schemas.openxmlformats.org/presentationml/2006/ole">
            <p:oleObj spid="_x0000_s55300" name="Equation" r:id="rId6" imgW="1790640" imgH="482400" progId="Equation.DSMT4">
              <p:embed/>
            </p:oleObj>
          </a:graphicData>
        </a:graphic>
      </p:graphicFrame>
      <p:graphicFrame>
        <p:nvGraphicFramePr>
          <p:cNvPr id="21525" name="Object 21"/>
          <p:cNvGraphicFramePr>
            <a:graphicFrameLocks noChangeAspect="1"/>
          </p:cNvGraphicFramePr>
          <p:nvPr/>
        </p:nvGraphicFramePr>
        <p:xfrm>
          <a:off x="4284663" y="4711700"/>
          <a:ext cx="2401887" cy="808038"/>
        </p:xfrm>
        <a:graphic>
          <a:graphicData uri="http://schemas.openxmlformats.org/presentationml/2006/ole">
            <p:oleObj spid="_x0000_s55301" name="Equation" r:id="rId7" imgW="1358640" imgH="457200" progId="Equation.DSMT4">
              <p:embed/>
            </p:oleObj>
          </a:graphicData>
        </a:graphic>
      </p:graphicFrame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609600" y="4538246"/>
            <a:ext cx="358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From </a:t>
            </a: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3733800" y="4953000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and </a:t>
            </a:r>
          </a:p>
        </p:txBody>
      </p:sp>
      <p:sp>
        <p:nvSpPr>
          <p:cNvPr id="67" name="AutoShape 7"/>
          <p:cNvSpPr>
            <a:spLocks noChangeArrowheads="1"/>
          </p:cNvSpPr>
          <p:nvPr/>
        </p:nvSpPr>
        <p:spPr bwMode="auto">
          <a:xfrm>
            <a:off x="152400" y="5904468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525463" y="5335588"/>
          <a:ext cx="2259012" cy="1320800"/>
        </p:xfrm>
        <a:graphic>
          <a:graphicData uri="http://schemas.openxmlformats.org/presentationml/2006/ole">
            <p:oleObj spid="_x0000_s55302" name="Equation" r:id="rId8" imgW="1333440" imgH="774360" progId="Equation.DSMT4">
              <p:embed/>
            </p:oleObj>
          </a:graphicData>
        </a:graphic>
      </p:graphicFrame>
      <p:cxnSp>
        <p:nvCxnSpPr>
          <p:cNvPr id="70" name="Straight Arrow Connector 69"/>
          <p:cNvCxnSpPr/>
          <p:nvPr/>
        </p:nvCxnSpPr>
        <p:spPr>
          <a:xfrm rot="5400000" flipH="1" flipV="1">
            <a:off x="1600200" y="6553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752600" y="67056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1828801" y="6324601"/>
          <a:ext cx="1905000" cy="403828"/>
        </p:xfrm>
        <a:graphic>
          <a:graphicData uri="http://schemas.openxmlformats.org/presentationml/2006/ole">
            <p:oleObj spid="_x0000_s55303" name="Equation" r:id="rId9" imgW="1498320" imgH="317160" progId="Equation.DSMT4">
              <p:embed/>
            </p:oleObj>
          </a:graphicData>
        </a:graphic>
      </p:graphicFrame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533400" y="25146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When a continuous symmetry is broken there must exist 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a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Goldstone mode (boson) 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with 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  <a:sym typeface="Symbol"/>
              </a:rPr>
              <a:t>0 for k0 </a:t>
            </a:r>
            <a:endParaRPr lang="en-US" sz="1600" dirty="0" smtClean="0">
              <a:latin typeface="Comic Sans MS" pitchFamily="66" charset="0"/>
            </a:endParaRPr>
          </a:p>
        </p:txBody>
      </p:sp>
      <p:sp>
        <p:nvSpPr>
          <p:cNvPr id="76" name="AutoShape 7"/>
          <p:cNvSpPr>
            <a:spLocks noChangeArrowheads="1"/>
          </p:cNvSpPr>
          <p:nvPr/>
        </p:nvSpPr>
        <p:spPr bwMode="auto">
          <a:xfrm>
            <a:off x="3352800" y="5943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3962400" y="57912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In low dimensions d=1 and d=2 integral diverges at the lower bound k=0</a:t>
            </a:r>
          </a:p>
        </p:txBody>
      </p:sp>
      <p:sp>
        <p:nvSpPr>
          <p:cNvPr id="79" name="AutoShape 7"/>
          <p:cNvSpPr>
            <a:spLocks noChangeArrowheads="1"/>
          </p:cNvSpPr>
          <p:nvPr/>
        </p:nvSpPr>
        <p:spPr bwMode="auto">
          <a:xfrm>
            <a:off x="5715000" y="6044514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4343400" y="6248511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</a:rPr>
              <a:t>Unphysical result indicates </a:t>
            </a:r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absence of ordered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mic Sans MS" pitchFamily="66" charset="0"/>
              </a:rPr>
              <a:t>low temperature phase in d=1 and d=2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29" grpId="0"/>
      <p:bldP spid="59" grpId="0"/>
      <p:bldP spid="60" grpId="0"/>
      <p:bldP spid="62" grpId="0"/>
      <p:bldP spid="65" grpId="0"/>
      <p:bldP spid="66" grpId="0"/>
      <p:bldP spid="67" grpId="0" animBg="1"/>
      <p:bldP spid="75" grpId="0"/>
      <p:bldP spid="76" grpId="0" animBg="1"/>
      <p:bldP spid="77" grpId="0"/>
      <p:bldP spid="79" grpId="0" animBg="1"/>
      <p:bldP spid="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00" name="Object 56"/>
          <p:cNvGraphicFramePr>
            <a:graphicFrameLocks noChangeAspect="1"/>
          </p:cNvGraphicFramePr>
          <p:nvPr/>
        </p:nvGraphicFramePr>
        <p:xfrm>
          <a:off x="7162800" y="1981200"/>
          <a:ext cx="1482725" cy="406400"/>
        </p:xfrm>
        <a:graphic>
          <a:graphicData uri="http://schemas.openxmlformats.org/presentationml/2006/ole">
            <p:oleObj spid="_x0000_s6200" name="Equation" r:id="rId4" imgW="838080" imgH="228600" progId="Equation.DSMT4">
              <p:embed/>
            </p:oleObj>
          </a:graphicData>
        </a:graphic>
      </p:graphicFrame>
      <p:pic>
        <p:nvPicPr>
          <p:cNvPr id="21" name="Picture 5" descr="http://upload.wikimedia.org/wikipedia/commons/f/f5/Precessio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81400"/>
            <a:ext cx="8534400" cy="3130710"/>
          </a:xfrm>
          <a:prstGeom prst="rect">
            <a:avLst/>
          </a:prstGeom>
          <a:noFill/>
        </p:spPr>
      </p:pic>
      <p:grpSp>
        <p:nvGrpSpPr>
          <p:cNvPr id="56" name="Group 55"/>
          <p:cNvGrpSpPr/>
          <p:nvPr/>
        </p:nvGrpSpPr>
        <p:grpSpPr>
          <a:xfrm>
            <a:off x="534194" y="1377156"/>
            <a:ext cx="6476206" cy="382588"/>
            <a:chOff x="534194" y="1142206"/>
            <a:chExt cx="6476206" cy="382588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4914900" y="13327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5295106" y="133191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5676900" y="13327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6057106" y="133191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6438900" y="13327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6819106" y="133191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628900" y="13327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3009106" y="133191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3390900" y="13327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3771106" y="133191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4152900" y="13327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 flipH="1" flipV="1">
              <a:off x="4533106" y="1331912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344488" y="1333500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724694" y="13327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1106488" y="1333500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1486694" y="13327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1868488" y="1333500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2248694" y="133270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22052" y="228600"/>
            <a:ext cx="5545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omic Sans MS" pitchFamily="66" charset="0"/>
              </a:rPr>
              <a:t>Derivation of spin waves in the classical limit</a:t>
            </a:r>
            <a:endParaRPr lang="en-US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6200" y="3048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381000" y="60960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For simplicity let’s consider classical Heisenberg spin chain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7" name="Arc 56"/>
          <p:cNvSpPr/>
          <p:nvPr/>
        </p:nvSpPr>
        <p:spPr>
          <a:xfrm rot="13649749" flipH="1">
            <a:off x="2998938" y="1160263"/>
            <a:ext cx="762000" cy="685800"/>
          </a:xfrm>
          <a:prstGeom prst="arc">
            <a:avLst>
              <a:gd name="adj1" fmla="val 16975799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216218" y="18404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endParaRPr lang="en-US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5400000" flipH="1" flipV="1">
            <a:off x="419100" y="1797050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81000" y="2139950"/>
            <a:ext cx="4421187" cy="450850"/>
            <a:chOff x="381000" y="2183922"/>
            <a:chExt cx="4421187" cy="450850"/>
          </a:xfrm>
        </p:grpSpPr>
        <p:sp>
          <p:nvSpPr>
            <p:cNvPr id="62" name="Text Box 8"/>
            <p:cNvSpPr txBox="1">
              <a:spLocks noChangeArrowheads="1"/>
            </p:cNvSpPr>
            <p:nvPr/>
          </p:nvSpPr>
          <p:spPr bwMode="auto">
            <a:xfrm>
              <a:off x="381000" y="2209800"/>
              <a:ext cx="3733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Classical spin vectors </a:t>
              </a:r>
              <a:r>
                <a:rPr lang="en-US" u="sng" dirty="0" smtClean="0">
                  <a:latin typeface="Comic Sans MS" pitchFamily="66" charset="0"/>
                </a:rPr>
                <a:t>S</a:t>
              </a:r>
              <a:r>
                <a:rPr lang="en-US" dirty="0" smtClean="0">
                  <a:latin typeface="Comic Sans MS" pitchFamily="66" charset="0"/>
                </a:rPr>
                <a:t> of length </a:t>
              </a:r>
              <a:endParaRPr lang="en-US" u="sng" dirty="0">
                <a:latin typeface="Comic Sans MS" pitchFamily="66" charset="0"/>
              </a:endParaRPr>
            </a:p>
          </p:txBody>
        </p:sp>
        <p:graphicFrame>
          <p:nvGraphicFramePr>
            <p:cNvPr id="6195" name="Object 51"/>
            <p:cNvGraphicFramePr>
              <a:graphicFrameLocks noChangeAspect="1"/>
            </p:cNvGraphicFramePr>
            <p:nvPr/>
          </p:nvGraphicFramePr>
          <p:xfrm>
            <a:off x="4038600" y="2183922"/>
            <a:ext cx="763587" cy="450850"/>
          </p:xfrm>
          <a:graphic>
            <a:graphicData uri="http://schemas.openxmlformats.org/presentationml/2006/ole">
              <p:oleObj spid="_x0000_s6195" name="Equation" r:id="rId6" imgW="431640" imgH="253800" progId="Equation.DSMT4">
                <p:embed/>
              </p:oleObj>
            </a:graphicData>
          </a:graphic>
        </p:graphicFrame>
      </p:grpSp>
      <p:graphicFrame>
        <p:nvGraphicFramePr>
          <p:cNvPr id="67" name="Object 51"/>
          <p:cNvGraphicFramePr>
            <a:graphicFrameLocks noChangeAspect="1"/>
          </p:cNvGraphicFramePr>
          <p:nvPr/>
        </p:nvGraphicFramePr>
        <p:xfrm>
          <a:off x="3429000" y="1028940"/>
          <a:ext cx="304800" cy="368060"/>
        </p:xfrm>
        <a:graphic>
          <a:graphicData uri="http://schemas.openxmlformats.org/presentationml/2006/ole">
            <p:oleObj spid="_x0000_s6196" name="Equation" r:id="rId7" imgW="190440" imgH="228600" progId="Equation.DSMT4">
              <p:embed/>
            </p:oleObj>
          </a:graphicData>
        </a:graphic>
      </p:graphicFrame>
      <p:graphicFrame>
        <p:nvGraphicFramePr>
          <p:cNvPr id="6197" name="Object 53"/>
          <p:cNvGraphicFramePr>
            <a:graphicFrameLocks noChangeAspect="1"/>
          </p:cNvGraphicFramePr>
          <p:nvPr/>
        </p:nvGraphicFramePr>
        <p:xfrm>
          <a:off x="3738563" y="1016000"/>
          <a:ext cx="447675" cy="368300"/>
        </p:xfrm>
        <a:graphic>
          <a:graphicData uri="http://schemas.openxmlformats.org/presentationml/2006/ole">
            <p:oleObj spid="_x0000_s6197" name="Equation" r:id="rId8" imgW="279360" imgH="228600" progId="Equation.DSMT4">
              <p:embed/>
            </p:oleObj>
          </a:graphicData>
        </a:graphic>
      </p:graphicFrame>
      <p:graphicFrame>
        <p:nvGraphicFramePr>
          <p:cNvPr id="6198" name="Object 54"/>
          <p:cNvGraphicFramePr>
            <a:graphicFrameLocks noChangeAspect="1"/>
          </p:cNvGraphicFramePr>
          <p:nvPr/>
        </p:nvGraphicFramePr>
        <p:xfrm>
          <a:off x="2971800" y="990600"/>
          <a:ext cx="447675" cy="368300"/>
        </p:xfrm>
        <a:graphic>
          <a:graphicData uri="http://schemas.openxmlformats.org/presentationml/2006/ole">
            <p:oleObj spid="_x0000_s6198" name="Equation" r:id="rId9" imgW="279360" imgH="228600" progId="Equation.DSMT4">
              <p:embed/>
            </p:oleObj>
          </a:graphicData>
        </a:graphic>
      </p:graphicFrame>
      <p:sp>
        <p:nvSpPr>
          <p:cNvPr id="68" name="Arc 67"/>
          <p:cNvSpPr/>
          <p:nvPr/>
        </p:nvSpPr>
        <p:spPr>
          <a:xfrm rot="13649749" flipH="1">
            <a:off x="3405816" y="1160263"/>
            <a:ext cx="762000" cy="685800"/>
          </a:xfrm>
          <a:prstGeom prst="arc">
            <a:avLst>
              <a:gd name="adj1" fmla="val 16975799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623096" y="18404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J</a:t>
            </a:r>
            <a:endParaRPr lang="en-US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449330" y="3886200"/>
            <a:ext cx="3449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latin typeface="Comic Sans MS" pitchFamily="66" charset="0"/>
              </a:rPr>
              <a:t>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381000" y="259080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Ground state : all spins parallel with energy</a:t>
            </a:r>
          </a:p>
        </p:txBody>
      </p:sp>
      <p:graphicFrame>
        <p:nvGraphicFramePr>
          <p:cNvPr id="6199" name="Object 55"/>
          <p:cNvGraphicFramePr>
            <a:graphicFrameLocks noChangeAspect="1"/>
          </p:cNvGraphicFramePr>
          <p:nvPr/>
        </p:nvGraphicFramePr>
        <p:xfrm>
          <a:off x="5257800" y="2590800"/>
          <a:ext cx="2089150" cy="428625"/>
        </p:xfrm>
        <a:graphic>
          <a:graphicData uri="http://schemas.openxmlformats.org/presentationml/2006/ole">
            <p:oleObj spid="_x0000_s6199" name="Equation" r:id="rId10" imgW="1180800" imgH="241200" progId="Equation.DSMT4">
              <p:embed/>
            </p:oleObj>
          </a:graphicData>
        </a:graphic>
      </p:graphicFrame>
      <p:cxnSp>
        <p:nvCxnSpPr>
          <p:cNvPr id="73" name="Straight Arrow Connector 72"/>
          <p:cNvCxnSpPr/>
          <p:nvPr/>
        </p:nvCxnSpPr>
        <p:spPr>
          <a:xfrm rot="5400000">
            <a:off x="6934200" y="2514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086600" y="23622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381000" y="2971800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Deviations from ground state are spin wave excitations which can be pictured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/>
      <p:bldP spid="57" grpId="0" animBg="1"/>
      <p:bldP spid="58" grpId="0"/>
      <p:bldP spid="68" grpId="0" animBg="1"/>
      <p:bldP spid="69" grpId="0"/>
      <p:bldP spid="70" grpId="0" animBg="1"/>
      <p:bldP spid="71" grpId="0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038600" y="2057400"/>
            <a:ext cx="3908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Torque changes angular momentum</a:t>
            </a:r>
            <a:endParaRPr lang="en-US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90600" y="228600"/>
            <a:ext cx="7162800" cy="728663"/>
            <a:chOff x="990600" y="228600"/>
            <a:chExt cx="7162800" cy="728663"/>
          </a:xfrm>
        </p:grpSpPr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990600" y="228600"/>
              <a:ext cx="7162800" cy="7286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307913" y="376535"/>
              <a:ext cx="63882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Deriving the spin wave dispersion relation</a:t>
              </a:r>
              <a:endParaRPr lang="en-US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3321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Spin is an angular momentum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52400" y="1535668"/>
            <a:ext cx="22541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Classical mechanics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2438400" y="1626078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19" name="Object 71"/>
          <p:cNvGraphicFramePr>
            <a:graphicFrameLocks noChangeAspect="1"/>
          </p:cNvGraphicFramePr>
          <p:nvPr/>
        </p:nvGraphicFramePr>
        <p:xfrm>
          <a:off x="3276600" y="1447800"/>
          <a:ext cx="900113" cy="698500"/>
        </p:xfrm>
        <a:graphic>
          <a:graphicData uri="http://schemas.openxmlformats.org/presentationml/2006/ole">
            <p:oleObj spid="_x0000_s2119" name="Equation" r:id="rId4" imgW="507960" imgH="393480" progId="Equation.DSMT4">
              <p:embed/>
            </p:oleObj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5400000" flipH="1" flipV="1">
            <a:off x="3848894" y="2247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38600" y="24384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52400" y="2678668"/>
            <a:ext cx="7954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Here:</a:t>
            </a:r>
            <a:endParaRPr lang="en-US" baseline="-25000" dirty="0">
              <a:latin typeface="Comic Sans MS" pitchFamily="66" charset="0"/>
            </a:endParaRPr>
          </a:p>
        </p:txBody>
      </p:sp>
      <p:graphicFrame>
        <p:nvGraphicFramePr>
          <p:cNvPr id="2120" name="Object 72"/>
          <p:cNvGraphicFramePr>
            <a:graphicFrameLocks noChangeAspect="1"/>
          </p:cNvGraphicFramePr>
          <p:nvPr/>
        </p:nvGraphicFramePr>
        <p:xfrm>
          <a:off x="914400" y="2539044"/>
          <a:ext cx="2138362" cy="698500"/>
        </p:xfrm>
        <a:graphic>
          <a:graphicData uri="http://schemas.openxmlformats.org/presentationml/2006/ole">
            <p:oleObj spid="_x0000_s2120" name="Equation" r:id="rId5" imgW="1206360" imgH="393480" progId="Equation.DSMT4">
              <p:embed/>
            </p:oleObj>
          </a:graphicData>
        </a:graphic>
      </p:graphicFrame>
      <p:graphicFrame>
        <p:nvGraphicFramePr>
          <p:cNvPr id="2121" name="Object 73"/>
          <p:cNvGraphicFramePr>
            <a:graphicFrameLocks noChangeAspect="1"/>
          </p:cNvGraphicFramePr>
          <p:nvPr/>
        </p:nvGraphicFramePr>
        <p:xfrm>
          <a:off x="2743200" y="3257072"/>
          <a:ext cx="2251075" cy="450850"/>
        </p:xfrm>
        <a:graphic>
          <a:graphicData uri="http://schemas.openxmlformats.org/presentationml/2006/ole">
            <p:oleObj spid="_x0000_s2121" name="Equation" r:id="rId6" imgW="1269720" imgH="253800" progId="Equation.DSMT4">
              <p:embed/>
            </p:oleObj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rot="5400000" flipH="1" flipV="1">
            <a:off x="2477294" y="3390900"/>
            <a:ext cx="5326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43200" y="36576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2667000" y="3729335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Exchange field, exchange interaction with neighbors  can effectively be considered as a magnetic field acting on spin at position </a:t>
            </a:r>
            <a:r>
              <a:rPr lang="en-US" sz="1200" i="1" dirty="0" smtClean="0">
                <a:solidFill>
                  <a:srgbClr val="00B050"/>
                </a:solidFill>
                <a:latin typeface="Comic Sans MS" pitchFamily="66" charset="0"/>
              </a:rPr>
              <a:t>n</a:t>
            </a:r>
          </a:p>
        </p:txBody>
      </p:sp>
      <p:graphicFrame>
        <p:nvGraphicFramePr>
          <p:cNvPr id="2122" name="Object 74"/>
          <p:cNvGraphicFramePr>
            <a:graphicFrameLocks noChangeAspect="1"/>
          </p:cNvGraphicFramePr>
          <p:nvPr/>
        </p:nvGraphicFramePr>
        <p:xfrm>
          <a:off x="3113088" y="2693988"/>
          <a:ext cx="2297112" cy="450850"/>
        </p:xfrm>
        <a:graphic>
          <a:graphicData uri="http://schemas.openxmlformats.org/presentationml/2006/ole">
            <p:oleObj spid="_x0000_s2122" name="Equation" r:id="rId7" imgW="1295280" imgH="253800" progId="Equation.DSMT4">
              <p:embed/>
            </p:oleObj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6634162" y="2632474"/>
            <a:ext cx="1214438" cy="1253726"/>
            <a:chOff x="2971800" y="4766074"/>
            <a:chExt cx="1214438" cy="1253726"/>
          </a:xfrm>
        </p:grpSpPr>
        <p:cxnSp>
          <p:nvCxnSpPr>
            <p:cNvPr id="56" name="Straight Arrow Connector 55"/>
            <p:cNvCxnSpPr/>
            <p:nvPr/>
          </p:nvCxnSpPr>
          <p:spPr>
            <a:xfrm rot="5400000" flipH="1" flipV="1">
              <a:off x="3009106" y="534233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3390900" y="5343130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3771106" y="5342336"/>
              <a:ext cx="3810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/>
            <p:cNvSpPr/>
            <p:nvPr/>
          </p:nvSpPr>
          <p:spPr>
            <a:xfrm rot="13649749" flipH="1">
              <a:off x="2998938" y="4935737"/>
              <a:ext cx="762000" cy="685800"/>
            </a:xfrm>
            <a:prstGeom prst="arc">
              <a:avLst>
                <a:gd name="adj1" fmla="val 16975799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8" name="Object 51"/>
            <p:cNvGraphicFramePr>
              <a:graphicFrameLocks noChangeAspect="1"/>
            </p:cNvGraphicFramePr>
            <p:nvPr/>
          </p:nvGraphicFramePr>
          <p:xfrm>
            <a:off x="3429000" y="4804414"/>
            <a:ext cx="304800" cy="368060"/>
          </p:xfrm>
          <a:graphic>
            <a:graphicData uri="http://schemas.openxmlformats.org/presentationml/2006/ole">
              <p:oleObj spid="_x0000_s2123" name="Equation" r:id="rId8" imgW="190440" imgH="228600" progId="Equation.DSMT4">
                <p:embed/>
              </p:oleObj>
            </a:graphicData>
          </a:graphic>
        </p:graphicFrame>
        <p:graphicFrame>
          <p:nvGraphicFramePr>
            <p:cNvPr id="69" name="Object 53"/>
            <p:cNvGraphicFramePr>
              <a:graphicFrameLocks noChangeAspect="1"/>
            </p:cNvGraphicFramePr>
            <p:nvPr/>
          </p:nvGraphicFramePr>
          <p:xfrm>
            <a:off x="3738563" y="4791474"/>
            <a:ext cx="447675" cy="368300"/>
          </p:xfrm>
          <a:graphic>
            <a:graphicData uri="http://schemas.openxmlformats.org/presentationml/2006/ole">
              <p:oleObj spid="_x0000_s2124" name="Equation" r:id="rId9" imgW="279360" imgH="228600" progId="Equation.DSMT4">
                <p:embed/>
              </p:oleObj>
            </a:graphicData>
          </a:graphic>
        </p:graphicFrame>
        <p:graphicFrame>
          <p:nvGraphicFramePr>
            <p:cNvPr id="70" name="Object 54"/>
            <p:cNvGraphicFramePr>
              <a:graphicFrameLocks noChangeAspect="1"/>
            </p:cNvGraphicFramePr>
            <p:nvPr/>
          </p:nvGraphicFramePr>
          <p:xfrm>
            <a:off x="2971800" y="4766074"/>
            <a:ext cx="447675" cy="368300"/>
          </p:xfrm>
          <a:graphic>
            <a:graphicData uri="http://schemas.openxmlformats.org/presentationml/2006/ole">
              <p:oleObj spid="_x0000_s2125" name="Equation" r:id="rId10" imgW="279360" imgH="228600" progId="Equation.DSMT4">
                <p:embed/>
              </p:oleObj>
            </a:graphicData>
          </a:graphic>
        </p:graphicFrame>
        <p:sp>
          <p:nvSpPr>
            <p:cNvPr id="71" name="Arc 70"/>
            <p:cNvSpPr/>
            <p:nvPr/>
          </p:nvSpPr>
          <p:spPr>
            <a:xfrm rot="13649749" flipH="1">
              <a:off x="3405816" y="4935737"/>
              <a:ext cx="762000" cy="685800"/>
            </a:xfrm>
            <a:prstGeom prst="arc">
              <a:avLst>
                <a:gd name="adj1" fmla="val 16975799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216218" y="565046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Comic Sans MS" pitchFamily="66" charset="0"/>
                </a:rPr>
                <a:t>J</a:t>
              </a:r>
              <a:endParaRPr lang="en-US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623096" y="565046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Comic Sans MS" pitchFamily="66" charset="0"/>
                </a:rPr>
                <a:t>J</a:t>
              </a:r>
              <a:endParaRPr lang="en-US" i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6" name="AutoShape 7"/>
          <p:cNvSpPr>
            <a:spLocks noChangeArrowheads="1"/>
          </p:cNvSpPr>
          <p:nvPr/>
        </p:nvSpPr>
        <p:spPr bwMode="auto">
          <a:xfrm>
            <a:off x="457200" y="4267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26" name="Object 78"/>
          <p:cNvGraphicFramePr>
            <a:graphicFrameLocks noChangeAspect="1"/>
          </p:cNvGraphicFramePr>
          <p:nvPr/>
        </p:nvGraphicFramePr>
        <p:xfrm>
          <a:off x="914400" y="3962400"/>
          <a:ext cx="3354388" cy="698500"/>
        </p:xfrm>
        <a:graphic>
          <a:graphicData uri="http://schemas.openxmlformats.org/presentationml/2006/ole">
            <p:oleObj spid="_x0000_s2126" name="Equation" r:id="rId11" imgW="1892160" imgH="393480" progId="Equation.DSMT4">
              <p:embed/>
            </p:oleObj>
          </a:graphicData>
        </a:graphic>
      </p:graphicFrame>
      <p:graphicFrame>
        <p:nvGraphicFramePr>
          <p:cNvPr id="2127" name="Object 79"/>
          <p:cNvGraphicFramePr>
            <a:graphicFrameLocks noChangeAspect="1"/>
          </p:cNvGraphicFramePr>
          <p:nvPr/>
        </p:nvGraphicFramePr>
        <p:xfrm>
          <a:off x="1295400" y="4514850"/>
          <a:ext cx="5426076" cy="2343150"/>
        </p:xfrm>
        <a:graphic>
          <a:graphicData uri="http://schemas.openxmlformats.org/presentationml/2006/ole">
            <p:oleObj spid="_x0000_s2127" name="Equation" r:id="rId12" imgW="3060360" imgH="1320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23" grpId="0"/>
      <p:bldP spid="24" grpId="0" animBg="1"/>
      <p:bldP spid="32" grpId="0"/>
      <p:bldP spid="40" grpId="0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876800" y="5505452"/>
            <a:ext cx="4114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00B050"/>
                </a:solidFill>
                <a:latin typeface="Comic Sans MS" pitchFamily="66" charset="0"/>
              </a:rPr>
              <a:t>Takes care of the fact that spins are at discrete lattice positions </a:t>
            </a:r>
            <a:r>
              <a:rPr lang="en-US" sz="900" dirty="0" err="1" smtClean="0">
                <a:solidFill>
                  <a:srgbClr val="00B050"/>
                </a:solidFill>
                <a:latin typeface="Comic Sans MS" pitchFamily="66" charset="0"/>
              </a:rPr>
              <a:t>x</a:t>
            </a:r>
            <a:r>
              <a:rPr lang="en-US" sz="900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n</a:t>
            </a:r>
            <a:r>
              <a:rPr lang="en-US" sz="900" dirty="0" smtClean="0">
                <a:solidFill>
                  <a:srgbClr val="00B050"/>
                </a:solidFill>
                <a:latin typeface="Comic Sans MS" pitchFamily="66" charset="0"/>
              </a:rPr>
              <a:t>=n a 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114800" y="533400"/>
            <a:ext cx="4548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Let’s write down the x-component </a:t>
            </a:r>
          </a:p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the rest follows from cyclic permutation</a:t>
            </a:r>
          </a:p>
          <a:p>
            <a:r>
              <a:rPr lang="en-US" baseline="-25000" dirty="0" smtClean="0">
                <a:solidFill>
                  <a:srgbClr val="FF0000"/>
                </a:solidFill>
                <a:latin typeface="Comic Sans MS" pitchFamily="66" charset="0"/>
              </a:rPr>
              <a:t>(be careful with the signs though!)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0" y="0"/>
          <a:ext cx="3886200" cy="1678183"/>
        </p:xfrm>
        <a:graphic>
          <a:graphicData uri="http://schemas.openxmlformats.org/presentationml/2006/ole">
            <p:oleObj spid="_x0000_s19474" name="Equation" r:id="rId4" imgW="3060360" imgH="1320480" progId="Equation.DSMT4">
              <p:embed/>
            </p:oleObj>
          </a:graphicData>
        </a:graphic>
      </p:graphicFrame>
      <p:graphicFrame>
        <p:nvGraphicFramePr>
          <p:cNvPr id="19475" name="Object 19"/>
          <p:cNvGraphicFramePr>
            <a:graphicFrameLocks noChangeAspect="1"/>
          </p:cNvGraphicFramePr>
          <p:nvPr/>
        </p:nvGraphicFramePr>
        <p:xfrm>
          <a:off x="152400" y="1905000"/>
          <a:ext cx="8689976" cy="733425"/>
        </p:xfrm>
        <a:graphic>
          <a:graphicData uri="http://schemas.openxmlformats.org/presentationml/2006/ole">
            <p:oleObj spid="_x0000_s19475" name="Equation" r:id="rId5" imgW="4965480" imgH="419040" progId="Equation.DSMT4">
              <p:embed/>
            </p:oleObj>
          </a:graphicData>
        </a:graphic>
      </p:graphicFrame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0" y="2971800"/>
            <a:ext cx="502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consider excitations with small amplitude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953000" y="3048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76" name="Object 20"/>
          <p:cNvGraphicFramePr>
            <a:graphicFrameLocks noChangeAspect="1"/>
          </p:cNvGraphicFramePr>
          <p:nvPr/>
        </p:nvGraphicFramePr>
        <p:xfrm>
          <a:off x="5486400" y="2930525"/>
          <a:ext cx="1889125" cy="422275"/>
        </p:xfrm>
        <a:graphic>
          <a:graphicData uri="http://schemas.openxmlformats.org/presentationml/2006/ole">
            <p:oleObj spid="_x0000_s19476" name="Equation" r:id="rId6" imgW="1079280" imgH="241200" progId="Equation.DSMT4">
              <p:embed/>
            </p:oleObj>
          </a:graphicData>
        </a:graphic>
      </p:graphicFrame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152400" y="3505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77" name="Object 21"/>
          <p:cNvGraphicFramePr>
            <a:graphicFrameLocks noChangeAspect="1"/>
          </p:cNvGraphicFramePr>
          <p:nvPr/>
        </p:nvGraphicFramePr>
        <p:xfrm>
          <a:off x="762000" y="3429000"/>
          <a:ext cx="6045200" cy="733425"/>
        </p:xfrm>
        <a:graphic>
          <a:graphicData uri="http://schemas.openxmlformats.org/presentationml/2006/ole">
            <p:oleObj spid="_x0000_s19477" name="Equation" r:id="rId7" imgW="3454200" imgH="419040" progId="Equation.DSMT4">
              <p:embed/>
            </p:oleObj>
          </a:graphicData>
        </a:graphic>
      </p:graphicFrame>
      <p:graphicFrame>
        <p:nvGraphicFramePr>
          <p:cNvPr id="19478" name="Object 22"/>
          <p:cNvGraphicFramePr>
            <a:graphicFrameLocks noChangeAspect="1"/>
          </p:cNvGraphicFramePr>
          <p:nvPr/>
        </p:nvGraphicFramePr>
        <p:xfrm>
          <a:off x="2208213" y="4267200"/>
          <a:ext cx="3222625" cy="733425"/>
        </p:xfrm>
        <a:graphic>
          <a:graphicData uri="http://schemas.openxmlformats.org/presentationml/2006/ole">
            <p:oleObj spid="_x0000_s19478" name="Equation" r:id="rId8" imgW="1841400" imgH="419040" progId="Equation.DSMT4">
              <p:embed/>
            </p:oleObj>
          </a:graphicData>
        </a:graphic>
      </p:graphicFrame>
      <p:graphicFrame>
        <p:nvGraphicFramePr>
          <p:cNvPr id="19479" name="Object 23"/>
          <p:cNvGraphicFramePr>
            <a:graphicFrameLocks noChangeAspect="1"/>
          </p:cNvGraphicFramePr>
          <p:nvPr/>
        </p:nvGraphicFramePr>
        <p:xfrm>
          <a:off x="3363913" y="5133975"/>
          <a:ext cx="911225" cy="733425"/>
        </p:xfrm>
        <a:graphic>
          <a:graphicData uri="http://schemas.openxmlformats.org/presentationml/2006/ole">
            <p:oleObj spid="_x0000_s19479" name="Equation" r:id="rId9" imgW="520560" imgH="419040" progId="Equation.DSMT4">
              <p:embed/>
            </p:oleObj>
          </a:graphicData>
        </a:graphic>
      </p:graphicFrame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0" y="6107668"/>
            <a:ext cx="502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Solution with plane wave </a:t>
            </a:r>
            <a:r>
              <a:rPr lang="en-US" dirty="0" err="1" smtClean="0">
                <a:latin typeface="Comic Sans MS" pitchFamily="66" charset="0"/>
              </a:rPr>
              <a:t>ansatz</a:t>
            </a:r>
            <a:r>
              <a:rPr lang="en-US" dirty="0" smtClean="0">
                <a:latin typeface="Comic Sans MS" pitchFamily="66" charset="0"/>
              </a:rPr>
              <a:t>:</a:t>
            </a:r>
          </a:p>
        </p:txBody>
      </p:sp>
      <p:graphicFrame>
        <p:nvGraphicFramePr>
          <p:cNvPr id="19480" name="Object 24"/>
          <p:cNvGraphicFramePr>
            <a:graphicFrameLocks noChangeAspect="1"/>
          </p:cNvGraphicFramePr>
          <p:nvPr/>
        </p:nvGraphicFramePr>
        <p:xfrm>
          <a:off x="3810000" y="5867400"/>
          <a:ext cx="1666875" cy="889000"/>
        </p:xfrm>
        <a:graphic>
          <a:graphicData uri="http://schemas.openxmlformats.org/presentationml/2006/ole">
            <p:oleObj spid="_x0000_s19480" name="Equation" r:id="rId10" imgW="952200" imgH="507960" progId="Equation.DSMT4">
              <p:embed/>
            </p:oleObj>
          </a:graphicData>
        </a:graphic>
      </p:graphicFrame>
      <p:sp>
        <p:nvSpPr>
          <p:cNvPr id="14" name="Right Brace 13"/>
          <p:cNvSpPr/>
          <p:nvPr/>
        </p:nvSpPr>
        <p:spPr>
          <a:xfrm rot="16200000">
            <a:off x="4914900" y="5676900"/>
            <a:ext cx="152400" cy="228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1"/>
          </p:cNvCxnSpPr>
          <p:nvPr/>
        </p:nvCxnSpPr>
        <p:spPr>
          <a:xfrm rot="16200000" flipH="1">
            <a:off x="6953250" y="3752850"/>
            <a:ext cx="0" cy="392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/>
      <p:bldP spid="26" grpId="0" animBg="1"/>
      <p:bldP spid="28" grpId="0" animBg="1"/>
      <p:bldP spid="35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6096000" y="5562600"/>
            <a:ext cx="24384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52400" y="2362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6200" y="7620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</a:p>
        </p:txBody>
      </p:sp>
      <p:graphicFrame>
        <p:nvGraphicFramePr>
          <p:cNvPr id="40973" name="Object 13"/>
          <p:cNvGraphicFramePr>
            <a:graphicFrameLocks noChangeAspect="1"/>
          </p:cNvGraphicFramePr>
          <p:nvPr/>
        </p:nvGraphicFramePr>
        <p:xfrm>
          <a:off x="3013075" y="228600"/>
          <a:ext cx="2244725" cy="1466850"/>
        </p:xfrm>
        <a:graphic>
          <a:graphicData uri="http://schemas.openxmlformats.org/presentationml/2006/ole">
            <p:oleObj spid="_x0000_s40973" name="Equation" r:id="rId4" imgW="1282680" imgH="838080" progId="Equation.DSMT4">
              <p:embed/>
            </p:oleObj>
          </a:graphicData>
        </a:graphic>
      </p:graphicFrame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105400" y="6858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into</a:t>
            </a:r>
          </a:p>
        </p:txBody>
      </p:sp>
      <p:graphicFrame>
        <p:nvGraphicFramePr>
          <p:cNvPr id="40974" name="Object 14"/>
          <p:cNvGraphicFramePr>
            <a:graphicFrameLocks noChangeAspect="1"/>
          </p:cNvGraphicFramePr>
          <p:nvPr/>
        </p:nvGraphicFramePr>
        <p:xfrm>
          <a:off x="5924550" y="152400"/>
          <a:ext cx="3067050" cy="733425"/>
        </p:xfrm>
        <a:graphic>
          <a:graphicData uri="http://schemas.openxmlformats.org/presentationml/2006/ole">
            <p:oleObj spid="_x0000_s40974" name="Equation" r:id="rId5" imgW="1752480" imgH="419040" progId="Equation.DSMT4">
              <p:embed/>
            </p:oleObj>
          </a:graphicData>
        </a:graphic>
      </p:graphicFrame>
      <p:graphicFrame>
        <p:nvGraphicFramePr>
          <p:cNvPr id="40975" name="Object 15"/>
          <p:cNvGraphicFramePr>
            <a:graphicFrameLocks noChangeAspect="1"/>
          </p:cNvGraphicFramePr>
          <p:nvPr/>
        </p:nvGraphicFramePr>
        <p:xfrm>
          <a:off x="5827713" y="914400"/>
          <a:ext cx="3222625" cy="733425"/>
        </p:xfrm>
        <a:graphic>
          <a:graphicData uri="http://schemas.openxmlformats.org/presentationml/2006/ole">
            <p:oleObj spid="_x0000_s40975" name="Equation" r:id="rId6" imgW="1841400" imgH="419040" progId="Equation.DSMT4">
              <p:embed/>
            </p:oleObj>
          </a:graphicData>
        </a:graphic>
      </p:graphicFrame>
      <p:graphicFrame>
        <p:nvGraphicFramePr>
          <p:cNvPr id="40976" name="Object 16"/>
          <p:cNvGraphicFramePr>
            <a:graphicFrameLocks noChangeAspect="1"/>
          </p:cNvGraphicFramePr>
          <p:nvPr/>
        </p:nvGraphicFramePr>
        <p:xfrm>
          <a:off x="762000" y="533400"/>
          <a:ext cx="1666875" cy="889000"/>
        </p:xfrm>
        <a:graphic>
          <a:graphicData uri="http://schemas.openxmlformats.org/presentationml/2006/ole">
            <p:oleObj spid="_x0000_s40976" name="Equation" r:id="rId7" imgW="952200" imgH="507960" progId="Equation.DSMT4">
              <p:embed/>
            </p:oleObj>
          </a:graphicData>
        </a:graphic>
      </p:graphicFrame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2438400" y="7620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and</a:t>
            </a:r>
          </a:p>
        </p:txBody>
      </p:sp>
      <p:graphicFrame>
        <p:nvGraphicFramePr>
          <p:cNvPr id="40977" name="Object 17"/>
          <p:cNvGraphicFramePr>
            <a:graphicFrameLocks noChangeAspect="1"/>
          </p:cNvGraphicFramePr>
          <p:nvPr/>
        </p:nvGraphicFramePr>
        <p:xfrm>
          <a:off x="760413" y="1905000"/>
          <a:ext cx="7156450" cy="1111250"/>
        </p:xfrm>
        <a:graphic>
          <a:graphicData uri="http://schemas.openxmlformats.org/presentationml/2006/ole">
            <p:oleObj spid="_x0000_s40977" name="Equation" r:id="rId8" imgW="4089240" imgH="634680" progId="Equation.DSMT4">
              <p:embed/>
            </p:oleObj>
          </a:graphicData>
        </a:graphic>
      </p:graphicFrame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152400" y="3733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78" name="Object 18"/>
          <p:cNvGraphicFramePr>
            <a:graphicFrameLocks noChangeAspect="1"/>
          </p:cNvGraphicFramePr>
          <p:nvPr/>
        </p:nvGraphicFramePr>
        <p:xfrm>
          <a:off x="923925" y="3429000"/>
          <a:ext cx="2778125" cy="889000"/>
        </p:xfrm>
        <a:graphic>
          <a:graphicData uri="http://schemas.openxmlformats.org/presentationml/2006/ole">
            <p:oleObj spid="_x0000_s40978" name="Equation" r:id="rId9" imgW="1587240" imgH="507960" progId="Equation.DSMT4">
              <p:embed/>
            </p:oleObj>
          </a:graphicData>
        </a:graphic>
      </p:graphicFrame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886200" y="3733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79" name="Object 19"/>
          <p:cNvGraphicFramePr>
            <a:graphicFrameLocks noChangeAspect="1"/>
          </p:cNvGraphicFramePr>
          <p:nvPr/>
        </p:nvGraphicFramePr>
        <p:xfrm>
          <a:off x="4432300" y="3429000"/>
          <a:ext cx="4711700" cy="889000"/>
        </p:xfrm>
        <a:graphic>
          <a:graphicData uri="http://schemas.openxmlformats.org/presentationml/2006/ole">
            <p:oleObj spid="_x0000_s40979" name="Equation" r:id="rId10" imgW="2692080" imgH="507960" progId="Equation.DSMT4">
              <p:embed/>
            </p:oleObj>
          </a:graphicData>
        </a:graphic>
      </p:graphicFrame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152400" y="4724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685800" y="4648200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Non-trivial solution meaning other than u=v=0 for:</a:t>
            </a:r>
          </a:p>
        </p:txBody>
      </p:sp>
      <p:graphicFrame>
        <p:nvGraphicFramePr>
          <p:cNvPr id="40980" name="Object 20"/>
          <p:cNvGraphicFramePr>
            <a:graphicFrameLocks noChangeAspect="1"/>
          </p:cNvGraphicFramePr>
          <p:nvPr/>
        </p:nvGraphicFramePr>
        <p:xfrm>
          <a:off x="671513" y="5410200"/>
          <a:ext cx="4111625" cy="889000"/>
        </p:xfrm>
        <a:graphic>
          <a:graphicData uri="http://schemas.openxmlformats.org/presentationml/2006/ole">
            <p:oleObj spid="_x0000_s40980" name="Equation" r:id="rId11" imgW="2349360" imgH="507960" progId="Equation.DSMT4">
              <p:embed/>
            </p:oleObj>
          </a:graphicData>
        </a:graphic>
      </p:graphicFrame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5029200" y="5715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1" name="Object 21"/>
          <p:cNvGraphicFramePr>
            <a:graphicFrameLocks noChangeAspect="1"/>
          </p:cNvGraphicFramePr>
          <p:nvPr/>
        </p:nvGraphicFramePr>
        <p:xfrm>
          <a:off x="6248400" y="5638800"/>
          <a:ext cx="2178050" cy="444500"/>
        </p:xfrm>
        <a:graphic>
          <a:graphicData uri="http://schemas.openxmlformats.org/presentationml/2006/ole">
            <p:oleObj spid="_x0000_s40981" name="Equation" r:id="rId12" imgW="1244520" imgH="253800" progId="Equation.DSMT4">
              <p:embed/>
            </p:oleObj>
          </a:graphicData>
        </a:graphic>
      </p:graphicFrame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5791200" y="63246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Magnon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dispersion 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8" grpId="0" animBg="1"/>
      <p:bldP spid="22" grpId="0"/>
      <p:bldP spid="27" grpId="0"/>
      <p:bldP spid="31" grpId="0"/>
      <p:bldP spid="33" grpId="0" animBg="1"/>
      <p:bldP spid="35" grpId="0" animBg="1"/>
      <p:bldP spid="37" grpId="0" animBg="1"/>
      <p:bldP spid="38" grpId="0"/>
      <p:bldP spid="40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905000" y="228600"/>
            <a:ext cx="5486400" cy="728663"/>
            <a:chOff x="990600" y="228600"/>
            <a:chExt cx="7162800" cy="728663"/>
          </a:xfrm>
        </p:grpSpPr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990600" y="228600"/>
              <a:ext cx="7162800" cy="7286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506879" y="376535"/>
              <a:ext cx="57511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Thermodynamics of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Comic Sans MS" pitchFamily="66" charset="0"/>
                </a:rPr>
                <a:t>magnons</a:t>
              </a:r>
              <a:endParaRPr lang="en-US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57200" y="12954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Calculation of the internal energy:</a:t>
            </a:r>
          </a:p>
        </p:txBody>
      </p:sp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381000" y="1828800"/>
          <a:ext cx="2270125" cy="788988"/>
        </p:xfrm>
        <a:graphic>
          <a:graphicData uri="http://schemas.openxmlformats.org/presentationml/2006/ole">
            <p:oleObj spid="_x0000_s41995" name="Equation" r:id="rId4" imgW="1282680" imgH="444240" progId="Equation.DSMT4">
              <p:embed/>
            </p:oleObj>
          </a:graphicData>
        </a:graphic>
      </p:graphicFrame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19400" y="2090352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3276600" y="1828800"/>
          <a:ext cx="3146425" cy="788988"/>
        </p:xfrm>
        <a:graphic>
          <a:graphicData uri="http://schemas.openxmlformats.org/presentationml/2006/ole">
            <p:oleObj spid="_x0000_s41996" name="Equation" r:id="rId5" imgW="1777680" imgH="444240" progId="Equation.DSMT4">
              <p:embed/>
            </p:oleObj>
          </a:graphicData>
        </a:graphic>
      </p:graphicFrame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6477000" y="1785938"/>
          <a:ext cx="2066925" cy="788987"/>
        </p:xfrm>
        <a:graphic>
          <a:graphicData uri="http://schemas.openxmlformats.org/presentationml/2006/ole">
            <p:oleObj spid="_x0000_s41997" name="Equation" r:id="rId6" imgW="1168200" imgH="444240" progId="Equation.DSMT4">
              <p:embed/>
            </p:oleObj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rot="5400000">
            <a:off x="6357552" y="1828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577914" y="16002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6553200" y="1371600"/>
            <a:ext cx="2294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  <a:latin typeface="Comic Sans MS" pitchFamily="66" charset="0"/>
              </a:rPr>
              <a:t>in complete analogy to the photons </a:t>
            </a:r>
          </a:p>
          <a:p>
            <a:r>
              <a:rPr lang="en-US" sz="1000" dirty="0" smtClean="0">
                <a:solidFill>
                  <a:srgbClr val="00B050"/>
                </a:solidFill>
                <a:latin typeface="Comic Sans MS" pitchFamily="66" charset="0"/>
              </a:rPr>
              <a:t>and phonons</a:t>
            </a:r>
            <a:endParaRPr lang="en-US" sz="10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aphicFrame>
        <p:nvGraphicFramePr>
          <p:cNvPr id="21525" name="Object 21"/>
          <p:cNvGraphicFramePr>
            <a:graphicFrameLocks noChangeAspect="1"/>
          </p:cNvGraphicFramePr>
          <p:nvPr/>
        </p:nvGraphicFramePr>
        <p:xfrm>
          <a:off x="838201" y="4343401"/>
          <a:ext cx="2333459" cy="761999"/>
        </p:xfrm>
        <a:graphic>
          <a:graphicData uri="http://schemas.openxmlformats.org/presentationml/2006/ole">
            <p:oleObj spid="_x0000_s41998" name="Equation" r:id="rId7" imgW="1320480" imgH="431640" progId="Equation.DSMT4">
              <p:embed/>
            </p:oleObj>
          </a:graphicData>
        </a:graphic>
      </p:graphicFrame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consider the limit T-&gt;0:</a:t>
            </a: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81000" y="3657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685800" y="3606114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Only low energy </a:t>
            </a:r>
            <a:r>
              <a:rPr lang="en-US" dirty="0" err="1" smtClean="0">
                <a:latin typeface="Comic Sans MS" pitchFamily="66" charset="0"/>
              </a:rPr>
              <a:t>magnons</a:t>
            </a:r>
            <a:r>
              <a:rPr lang="en-US" dirty="0" smtClean="0">
                <a:latin typeface="Comic Sans MS" pitchFamily="66" charset="0"/>
              </a:rPr>
              <a:t> near k=0 excited </a:t>
            </a: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5432425" y="3657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5889625" y="3540210"/>
          <a:ext cx="3178175" cy="444500"/>
        </p:xfrm>
        <a:graphic>
          <a:graphicData uri="http://schemas.openxmlformats.org/presentationml/2006/ole">
            <p:oleObj spid="_x0000_s41999" name="Equation" r:id="rId8" imgW="1815840" imgH="253800" progId="Equation.DSMT4">
              <p:embed/>
            </p:oleObj>
          </a:graphicData>
        </a:graphic>
      </p:graphicFrame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762000" y="40386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457200" y="54102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1163638" y="5105400"/>
          <a:ext cx="3978275" cy="790575"/>
        </p:xfrm>
        <a:graphic>
          <a:graphicData uri="http://schemas.openxmlformats.org/presentationml/2006/ole">
            <p:oleObj spid="_x0000_s42000" name="Equation" r:id="rId9" imgW="2247840" imgH="444240" progId="Equation.DSMT4">
              <p:embed/>
            </p:oleObj>
          </a:graphicData>
        </a:graphic>
      </p:graphicFrame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762000" y="6248400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</a:p>
        </p:txBody>
      </p:sp>
      <p:graphicFrame>
        <p:nvGraphicFramePr>
          <p:cNvPr id="42001" name="Object 17"/>
          <p:cNvGraphicFramePr>
            <a:graphicFrameLocks noChangeAspect="1"/>
          </p:cNvGraphicFramePr>
          <p:nvPr/>
        </p:nvGraphicFramePr>
        <p:xfrm>
          <a:off x="1600200" y="6003416"/>
          <a:ext cx="2286000" cy="772204"/>
        </p:xfrm>
        <a:graphic>
          <a:graphicData uri="http://schemas.openxmlformats.org/presentationml/2006/ole">
            <p:oleObj spid="_x0000_s42001" name="Equation" r:id="rId10" imgW="1473120" imgH="495000" progId="Equation.DSMT4">
              <p:embed/>
            </p:oleObj>
          </a:graphicData>
        </a:graphic>
      </p:graphicFrame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4114800" y="62484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and hence</a:t>
            </a:r>
          </a:p>
        </p:txBody>
      </p:sp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5684106" y="6057684"/>
          <a:ext cx="1419225" cy="750888"/>
        </p:xfrm>
        <a:graphic>
          <a:graphicData uri="http://schemas.openxmlformats.org/presentationml/2006/ole">
            <p:oleObj spid="_x0000_s42002" name="Equation" r:id="rId11" imgW="914400" imgH="482400" progId="Equation.DSMT4">
              <p:embed/>
            </p:oleObj>
          </a:graphicData>
        </a:graphic>
      </p:graphicFrame>
      <p:sp>
        <p:nvSpPr>
          <p:cNvPr id="56" name="AutoShape 7"/>
          <p:cNvSpPr>
            <a:spLocks noChangeArrowheads="1"/>
          </p:cNvSpPr>
          <p:nvPr/>
        </p:nvSpPr>
        <p:spPr bwMode="auto">
          <a:xfrm>
            <a:off x="7772400" y="6324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52400" y="13716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42" grpId="0"/>
      <p:bldP spid="44" grpId="0"/>
      <p:bldP spid="45" grpId="0" animBg="1"/>
      <p:bldP spid="46" grpId="0"/>
      <p:bldP spid="47" grpId="0" animBg="1"/>
      <p:bldP spid="49" grpId="0"/>
      <p:bldP spid="50" grpId="0" animBg="1"/>
      <p:bldP spid="52" grpId="0"/>
      <p:bldP spid="54" grpId="0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914400" y="5334000"/>
            <a:ext cx="29718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609600" y="381000"/>
          <a:ext cx="5010150" cy="2008188"/>
        </p:xfrm>
        <a:graphic>
          <a:graphicData uri="http://schemas.openxmlformats.org/presentationml/2006/ole">
            <p:oleObj spid="_x0000_s43018" name="Equation" r:id="rId4" imgW="2831760" imgH="1130040" progId="Equation.DSMT4">
              <p:embed/>
            </p:oleObj>
          </a:graphicData>
        </a:graphic>
      </p:graphicFrame>
      <p:sp>
        <p:nvSpPr>
          <p:cNvPr id="27" name="Right Brace 26"/>
          <p:cNvSpPr/>
          <p:nvPr/>
        </p:nvSpPr>
        <p:spPr>
          <a:xfrm rot="5400000">
            <a:off x="4038600" y="2057400"/>
            <a:ext cx="3048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7" idx="1"/>
          </p:cNvCxnSpPr>
          <p:nvPr/>
        </p:nvCxnSpPr>
        <p:spPr>
          <a:xfrm rot="5400000" flipH="1" flipV="1">
            <a:off x="6477000" y="5334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2847201"/>
            <a:ext cx="49648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Just a number which becomes with integration to infinity</a:t>
            </a:r>
            <a:endParaRPr lang="en-US" sz="14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4165600" y="3200400"/>
          <a:ext cx="4064000" cy="755650"/>
        </p:xfrm>
        <a:graphic>
          <a:graphicData uri="http://schemas.openxmlformats.org/presentationml/2006/ole">
            <p:oleObj spid="_x0000_s43019" name="Equation" r:id="rId5" imgW="2603160" imgH="482400" progId="Equation.DSMT4">
              <p:embed/>
            </p:oleObj>
          </a:graphicData>
        </a:graphic>
      </p:graphicFrame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381000" y="5715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990600" y="5410200"/>
          <a:ext cx="2719387" cy="857250"/>
        </p:xfrm>
        <a:graphic>
          <a:graphicData uri="http://schemas.openxmlformats.org/presentationml/2006/ole">
            <p:oleObj spid="_x0000_s43020" name="Equation" r:id="rId6" imgW="1536480" imgH="482400" progId="Equation.DSMT4">
              <p:embed/>
            </p:oleObj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rot="5400000">
            <a:off x="3442386" y="5295900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56686" y="5181600"/>
            <a:ext cx="54349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3962400" y="5181600"/>
            <a:ext cx="5109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Exponent different than for phonons due to difference in dispersion</a:t>
            </a:r>
            <a:endParaRPr lang="en-US" sz="12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 flipH="1" flipV="1">
            <a:off x="5911850" y="4114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064250" y="42672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21" name="Object 13"/>
          <p:cNvGraphicFramePr>
            <a:graphicFrameLocks noChangeAspect="1"/>
          </p:cNvGraphicFramePr>
          <p:nvPr/>
        </p:nvGraphicFramePr>
        <p:xfrm>
          <a:off x="6692900" y="3962400"/>
          <a:ext cx="1308100" cy="676275"/>
        </p:xfrm>
        <a:graphic>
          <a:graphicData uri="http://schemas.openxmlformats.org/presentationml/2006/ole">
            <p:oleObj spid="_x0000_s43021" name="Equation" r:id="rId7" imgW="8380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 animBg="1"/>
      <p:bldP spid="35" grpId="0"/>
      <p:bldP spid="36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800600" y="5029200"/>
            <a:ext cx="1828800" cy="3810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38200" y="4114800"/>
            <a:ext cx="29718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768534" y="0"/>
            <a:ext cx="3527866" cy="3276600"/>
            <a:chOff x="5768534" y="0"/>
            <a:chExt cx="3527866" cy="3276600"/>
          </a:xfrm>
        </p:grpSpPr>
        <p:pic>
          <p:nvPicPr>
            <p:cNvPr id="2049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8534" y="0"/>
              <a:ext cx="3375464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6019800" y="152400"/>
              <a:ext cx="3276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Z. </a:t>
              </a:r>
              <a:r>
                <a:rPr lang="en-US" dirty="0" err="1" smtClean="0">
                  <a:latin typeface="Comic Sans MS" pitchFamily="66" charset="0"/>
                </a:rPr>
                <a:t>Physik</a:t>
              </a:r>
              <a:r>
                <a:rPr lang="en-US" dirty="0" smtClean="0">
                  <a:latin typeface="Comic Sans MS" pitchFamily="66" charset="0"/>
                </a:rPr>
                <a:t> </a:t>
              </a:r>
              <a:r>
                <a:rPr lang="en-US" b="1" dirty="0" smtClean="0">
                  <a:latin typeface="Comic Sans MS" pitchFamily="66" charset="0"/>
                </a:rPr>
                <a:t>61</a:t>
              </a:r>
              <a:r>
                <a:rPr lang="en-US" dirty="0" smtClean="0">
                  <a:latin typeface="Comic Sans MS" pitchFamily="66" charset="0"/>
                </a:rPr>
                <a:t>, 206 (1930):</a:t>
              </a:r>
            </a:p>
          </p:txBody>
        </p:sp>
      </p:grpSp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457200" y="1447800"/>
          <a:ext cx="2562225" cy="788988"/>
        </p:xfrm>
        <a:graphic>
          <a:graphicData uri="http://schemas.openxmlformats.org/presentationml/2006/ole">
            <p:oleObj spid="_x0000_s20492" name="Equation" r:id="rId5" imgW="1447560" imgH="444240" progId="Equation.DSMT4">
              <p:embed/>
            </p:oleObj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04800" y="1066800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internal energy 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04800" y="220980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can alternatively be expressed as</a:t>
            </a:r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381000" y="2590800"/>
          <a:ext cx="3932238" cy="788988"/>
        </p:xfrm>
        <a:graphic>
          <a:graphicData uri="http://schemas.openxmlformats.org/presentationml/2006/ole">
            <p:oleObj spid="_x0000_s20493" name="Equation" r:id="rId6" imgW="2222280" imgH="444240" progId="Equation.DSMT4">
              <p:embed/>
            </p:oleObj>
          </a:graphicData>
        </a:graphic>
      </p:graphicFrame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04800" y="35052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where</a:t>
            </a:r>
          </a:p>
        </p:txBody>
      </p:sp>
      <p:graphicFrame>
        <p:nvGraphicFramePr>
          <p:cNvPr id="20494" name="Object 14"/>
          <p:cNvGraphicFramePr>
            <a:graphicFrameLocks noChangeAspect="1"/>
          </p:cNvGraphicFramePr>
          <p:nvPr/>
        </p:nvGraphicFramePr>
        <p:xfrm>
          <a:off x="1143000" y="3503142"/>
          <a:ext cx="1776412" cy="631825"/>
        </p:xfrm>
        <a:graphic>
          <a:graphicData uri="http://schemas.openxmlformats.org/presentationml/2006/ole">
            <p:oleObj spid="_x0000_s20494" name="Equation" r:id="rId7" imgW="1002960" imgH="355320" progId="Equation.DSMT4">
              <p:embed/>
            </p:oleObj>
          </a:graphicData>
        </a:graphic>
      </p:graphicFrame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381000" y="43434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990600" y="4096266"/>
          <a:ext cx="2651125" cy="698500"/>
        </p:xfrm>
        <a:graphic>
          <a:graphicData uri="http://schemas.openxmlformats.org/presentationml/2006/ole">
            <p:oleObj spid="_x0000_s20496" name="Equation" r:id="rId8" imgW="1498320" imgH="393480" progId="Equation.DSMT4">
              <p:embed/>
            </p:oleObj>
          </a:graphicData>
        </a:graphic>
      </p:graphicFrame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962400" y="3505200"/>
            <a:ext cx="533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Intuitive/hand-waving  interpretation: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# of excitations in a mode &lt;-&gt; average of classical amplitude squared</a:t>
            </a:r>
          </a:p>
        </p:txBody>
      </p:sp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4038600" y="4038600"/>
          <a:ext cx="1905000" cy="533545"/>
        </p:xfrm>
        <a:graphic>
          <a:graphicData uri="http://schemas.openxmlformats.org/presentationml/2006/ole">
            <p:oleObj spid="_x0000_s20497" name="Equation" r:id="rId9" imgW="1409400" imgH="393480" progId="Equation.DSMT4">
              <p:embed/>
            </p:oleObj>
          </a:graphicData>
        </a:graphic>
      </p:graphicFrame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4038600" y="4419600"/>
          <a:ext cx="4032250" cy="533400"/>
        </p:xfrm>
        <a:graphic>
          <a:graphicData uri="http://schemas.openxmlformats.org/presentationml/2006/ole">
            <p:oleObj spid="_x0000_s20498" name="Equation" r:id="rId10" imgW="2984400" imgH="393480" progId="Equation.DSMT4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3962400" y="3352800"/>
            <a:ext cx="5181600" cy="2209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4267200" y="5181600"/>
            <a:ext cx="2286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99" name="Object 19"/>
          <p:cNvGraphicFramePr>
            <a:graphicFrameLocks noChangeAspect="1"/>
          </p:cNvGraphicFramePr>
          <p:nvPr/>
        </p:nvGraphicFramePr>
        <p:xfrm>
          <a:off x="7935997" y="4547286"/>
          <a:ext cx="1166813" cy="274637"/>
        </p:xfrm>
        <a:graphic>
          <a:graphicData uri="http://schemas.openxmlformats.org/presentationml/2006/ole">
            <p:oleObj spid="_x0000_s20499" name="Equation" r:id="rId11" imgW="863280" imgH="203040" progId="Equation.DSMT4">
              <p:embed/>
            </p:oleObj>
          </a:graphicData>
        </a:graphic>
      </p:graphicFrame>
      <p:graphicFrame>
        <p:nvGraphicFramePr>
          <p:cNvPr id="20501" name="Object 21"/>
          <p:cNvGraphicFramePr>
            <a:graphicFrameLocks noChangeAspect="1"/>
          </p:cNvGraphicFramePr>
          <p:nvPr/>
        </p:nvGraphicFramePr>
        <p:xfrm>
          <a:off x="5029200" y="5029200"/>
          <a:ext cx="1423988" cy="309563"/>
        </p:xfrm>
        <a:graphic>
          <a:graphicData uri="http://schemas.openxmlformats.org/presentationml/2006/ole">
            <p:oleObj spid="_x0000_s20501" name="Equation" r:id="rId12" imgW="1054080" imgH="228600" progId="Equation.DSMT4">
              <p:embed/>
            </p:oleObj>
          </a:graphicData>
        </a:graphic>
      </p:graphicFrame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76200" y="5638800"/>
            <a:ext cx="899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Magnetization and its deviation from full alignment in z-direction is determined as </a:t>
            </a:r>
          </a:p>
        </p:txBody>
      </p:sp>
      <p:graphicFrame>
        <p:nvGraphicFramePr>
          <p:cNvPr id="20502" name="Object 22"/>
          <p:cNvGraphicFramePr>
            <a:graphicFrameLocks noChangeAspect="1"/>
          </p:cNvGraphicFramePr>
          <p:nvPr/>
        </p:nvGraphicFramePr>
        <p:xfrm>
          <a:off x="228600" y="5954713"/>
          <a:ext cx="2338388" cy="766762"/>
        </p:xfrm>
        <a:graphic>
          <a:graphicData uri="http://schemas.openxmlformats.org/presentationml/2006/ole">
            <p:oleObj spid="_x0000_s20502" name="Equation" r:id="rId13" imgW="1320480" imgH="431640" progId="Equation.DSMT4">
              <p:embed/>
            </p:oleObj>
          </a:graphicData>
        </a:graphic>
      </p:graphicFrame>
      <p:graphicFrame>
        <p:nvGraphicFramePr>
          <p:cNvPr id="20503" name="Object 23"/>
          <p:cNvGraphicFramePr>
            <a:graphicFrameLocks noChangeAspect="1"/>
          </p:cNvGraphicFramePr>
          <p:nvPr/>
        </p:nvGraphicFramePr>
        <p:xfrm>
          <a:off x="2566988" y="5921375"/>
          <a:ext cx="3800475" cy="812800"/>
        </p:xfrm>
        <a:graphic>
          <a:graphicData uri="http://schemas.openxmlformats.org/presentationml/2006/ole">
            <p:oleObj spid="_x0000_s20503" name="Equation" r:id="rId14" imgW="2145960" imgH="457200" progId="Equation.DSMT4">
              <p:embed/>
            </p:oleObj>
          </a:graphicData>
        </a:graphic>
      </p:graphicFrame>
      <p:sp>
        <p:nvSpPr>
          <p:cNvPr id="42" name="Oval 41"/>
          <p:cNvSpPr/>
          <p:nvPr/>
        </p:nvSpPr>
        <p:spPr>
          <a:xfrm>
            <a:off x="92676" y="473676"/>
            <a:ext cx="228600" cy="228600"/>
          </a:xfrm>
          <a:prstGeom prst="ellips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571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Magnetization and the celebrated T</a:t>
            </a:r>
            <a:r>
              <a:rPr lang="en-US" b="1" baseline="30000" dirty="0" smtClean="0">
                <a:solidFill>
                  <a:srgbClr val="0070C0"/>
                </a:solidFill>
                <a:latin typeface="Comic Sans MS" pitchFamily="66" charset="0"/>
              </a:rPr>
              <a:t>3/2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Bloch law: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1" grpId="0" animBg="1"/>
      <p:bldP spid="16" grpId="0"/>
      <p:bldP spid="17" grpId="0"/>
      <p:bldP spid="19" grpId="0"/>
      <p:bldP spid="24" grpId="0" animBg="1"/>
      <p:bldP spid="29" grpId="0"/>
      <p:bldP spid="34" grpId="0" animBg="1"/>
      <p:bldP spid="35" grpId="0" animBg="1"/>
      <p:bldP spid="39" grpId="0"/>
      <p:bldP spid="42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90600" y="5410200"/>
            <a:ext cx="32766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28600" y="2286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Let’s closer inspect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514600" y="152400"/>
          <a:ext cx="1816894" cy="533400"/>
        </p:xfrm>
        <a:graphic>
          <a:graphicData uri="http://schemas.openxmlformats.org/presentationml/2006/ole">
            <p:oleObj spid="_x0000_s49155" name="Equation" r:id="rId4" imgW="1384200" imgH="406080" progId="Equation.DSMT4">
              <p:embed/>
            </p:oleObj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419600" y="2286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and remember 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172199" y="222420"/>
          <a:ext cx="1723943" cy="422190"/>
        </p:xfrm>
        <a:graphic>
          <a:graphicData uri="http://schemas.openxmlformats.org/presentationml/2006/ole">
            <p:oleObj spid="_x0000_s49156" name="Equation" r:id="rId5" imgW="1244520" imgH="304560" progId="Equation.DSMT4">
              <p:embed/>
            </p:oleObj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00" y="2286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for T-&gt;0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04800" y="1143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990600" y="832020"/>
          <a:ext cx="5570538" cy="854075"/>
        </p:xfrm>
        <a:graphic>
          <a:graphicData uri="http://schemas.openxmlformats.org/presentationml/2006/ole">
            <p:oleObj spid="_x0000_s49157" name="Equation" r:id="rId6" imgW="4216320" imgH="647640" progId="Equation.DSMT4">
              <p:embed/>
            </p:oleObj>
          </a:graphicData>
        </a:graphic>
      </p:graphicFrame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04800" y="2391461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755650" y="1951038"/>
          <a:ext cx="7920038" cy="1079500"/>
        </p:xfrm>
        <a:graphic>
          <a:graphicData uri="http://schemas.openxmlformats.org/presentationml/2006/ole">
            <p:oleObj spid="_x0000_s49158" name="Equation" r:id="rId7" imgW="4673520" imgH="634680" progId="Equation.DSMT4">
              <p:embed/>
            </p:oleObj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8600" y="338206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1017372" y="3330575"/>
          <a:ext cx="1776412" cy="631825"/>
        </p:xfrm>
        <a:graphic>
          <a:graphicData uri="http://schemas.openxmlformats.org/presentationml/2006/ole">
            <p:oleObj spid="_x0000_s49159" name="Equation" r:id="rId8" imgW="1002960" imgH="355320" progId="Equation.DSMT4">
              <p:embed/>
            </p:oleObj>
          </a:graphicData>
        </a:graphic>
      </p:graphicFrame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57200" y="44958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908050" y="4260850"/>
          <a:ext cx="4349750" cy="822325"/>
        </p:xfrm>
        <a:graphic>
          <a:graphicData uri="http://schemas.openxmlformats.org/presentationml/2006/ole">
            <p:oleObj spid="_x0000_s49160" name="Equation" r:id="rId9" imgW="2565360" imgH="482400" progId="Equation.DSMT4">
              <p:embed/>
            </p:oleObj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971800" y="338206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using</a:t>
            </a:r>
          </a:p>
        </p:txBody>
      </p:sp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3886200" y="3229661"/>
          <a:ext cx="1933575" cy="677863"/>
        </p:xfrm>
        <a:graphic>
          <a:graphicData uri="http://schemas.openxmlformats.org/presentationml/2006/ole">
            <p:oleObj spid="_x0000_s49161" name="Equation" r:id="rId10" imgW="1091880" imgH="380880" progId="Equation.DSMT4">
              <p:embed/>
            </p:oleObj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943600" y="3305861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and</a:t>
            </a:r>
          </a:p>
        </p:txBody>
      </p:sp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6629400" y="3229661"/>
          <a:ext cx="1146175" cy="474663"/>
        </p:xfrm>
        <a:graphic>
          <a:graphicData uri="http://schemas.openxmlformats.org/presentationml/2006/ole">
            <p:oleObj spid="_x0000_s49162" name="Equation" r:id="rId11" imgW="647640" imgH="266400" progId="Equation.DSMT4">
              <p:embed/>
            </p:oleObj>
          </a:graphicData>
        </a:graphic>
      </p:graphicFrame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57200" y="5715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164" name="Object 12"/>
          <p:cNvGraphicFramePr>
            <a:graphicFrameLocks noChangeAspect="1"/>
          </p:cNvGraphicFramePr>
          <p:nvPr/>
        </p:nvGraphicFramePr>
        <p:xfrm>
          <a:off x="1066800" y="5410200"/>
          <a:ext cx="3035300" cy="822325"/>
        </p:xfrm>
        <a:graphic>
          <a:graphicData uri="http://schemas.openxmlformats.org/presentationml/2006/ole">
            <p:oleObj spid="_x0000_s49164" name="Equation" r:id="rId12" imgW="1790640" imgH="482400" progId="Equation.DSMT4">
              <p:embed/>
            </p:oleObj>
          </a:graphicData>
        </a:graphic>
      </p:graphicFrame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343400" y="5410200"/>
            <a:ext cx="480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Intuitive  interpretation: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Excitation of spin waves (</a:t>
            </a:r>
            <a:r>
              <a:rPr lang="en-US" sz="1200" dirty="0" err="1" smtClean="0">
                <a:solidFill>
                  <a:srgbClr val="00B050"/>
                </a:solidFill>
                <a:latin typeface="Comic Sans MS" pitchFamily="66" charset="0"/>
              </a:rPr>
              <a:t>magnons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) means spins point on average 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less in z-direction -&gt; magnetization goes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5" grpId="0"/>
      <p:bldP spid="7" grpId="0"/>
      <p:bldP spid="8" grpId="0" animBg="1"/>
      <p:bldP spid="10" grpId="0" animBg="1"/>
      <p:bldP spid="12" grpId="0"/>
      <p:bldP spid="14" grpId="0" animBg="1"/>
      <p:bldP spid="16" grpId="0"/>
      <p:bldP spid="18" grpId="0"/>
      <p:bldP spid="20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11414</TotalTime>
  <Words>537</Words>
  <Application>Microsoft Office PowerPoint</Application>
  <PresentationFormat>On-screen Show (4:3)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Equation</vt:lpstr>
      <vt:lpstr>MathType 4.0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Binek</dc:creator>
  <cp:lastModifiedBy>Christian Binek</cp:lastModifiedBy>
  <cp:revision>509</cp:revision>
  <dcterms:created xsi:type="dcterms:W3CDTF">2010-08-30T23:12:30Z</dcterms:created>
  <dcterms:modified xsi:type="dcterms:W3CDTF">2010-12-06T23:25:12Z</dcterms:modified>
</cp:coreProperties>
</file>